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9"/>
  </p:notesMasterIdLst>
  <p:sldIdLst>
    <p:sldId id="562" r:id="rId2"/>
    <p:sldId id="563" r:id="rId3"/>
    <p:sldId id="565" r:id="rId4"/>
    <p:sldId id="587" r:id="rId5"/>
    <p:sldId id="522" r:id="rId6"/>
    <p:sldId id="588" r:id="rId7"/>
    <p:sldId id="608" r:id="rId8"/>
    <p:sldId id="590" r:id="rId9"/>
    <p:sldId id="591" r:id="rId10"/>
    <p:sldId id="567" r:id="rId11"/>
    <p:sldId id="593" r:id="rId12"/>
    <p:sldId id="592" r:id="rId13"/>
    <p:sldId id="594" r:id="rId14"/>
    <p:sldId id="526" r:id="rId15"/>
    <p:sldId id="595" r:id="rId16"/>
    <p:sldId id="535" r:id="rId17"/>
    <p:sldId id="528" r:id="rId18"/>
    <p:sldId id="596" r:id="rId19"/>
    <p:sldId id="597" r:id="rId20"/>
    <p:sldId id="598" r:id="rId21"/>
    <p:sldId id="599" r:id="rId22"/>
    <p:sldId id="578" r:id="rId23"/>
    <p:sldId id="600" r:id="rId24"/>
    <p:sldId id="601" r:id="rId25"/>
    <p:sldId id="602" r:id="rId26"/>
    <p:sldId id="603" r:id="rId27"/>
    <p:sldId id="610" r:id="rId28"/>
    <p:sldId id="611" r:id="rId29"/>
    <p:sldId id="612" r:id="rId30"/>
    <p:sldId id="613" r:id="rId31"/>
    <p:sldId id="614" r:id="rId32"/>
    <p:sldId id="615" r:id="rId33"/>
    <p:sldId id="616" r:id="rId34"/>
    <p:sldId id="617" r:id="rId35"/>
    <p:sldId id="618" r:id="rId36"/>
    <p:sldId id="619" r:id="rId37"/>
    <p:sldId id="620" r:id="rId38"/>
    <p:sldId id="621" r:id="rId39"/>
    <p:sldId id="622" r:id="rId40"/>
    <p:sldId id="604" r:id="rId41"/>
    <p:sldId id="605" r:id="rId42"/>
    <p:sldId id="606" r:id="rId43"/>
    <p:sldId id="607" r:id="rId44"/>
    <p:sldId id="571" r:id="rId45"/>
    <p:sldId id="609" r:id="rId46"/>
    <p:sldId id="564" r:id="rId47"/>
    <p:sldId id="552" r:id="rId48"/>
  </p:sldIdLst>
  <p:sldSz cx="12190413" cy="6859588"/>
  <p:notesSz cx="6858000" cy="9144000"/>
  <p:embeddedFontLst>
    <p:embeddedFont>
      <p:font typeface="华文行楷" panose="02010800040101010101" pitchFamily="2" charset="-122"/>
      <p:regular r:id="rId50"/>
    </p:embeddedFont>
    <p:embeddedFont>
      <p:font typeface="Impact" panose="020B0806030902050204" pitchFamily="34" charset="0"/>
      <p:regular r:id="rId51"/>
    </p:embeddedFont>
    <p:embeddedFont>
      <p:font typeface="微软雅黑" panose="020B0503020204020204" pitchFamily="34" charset="-122"/>
      <p:regular r:id="rId52"/>
      <p:bold r:id="rId53"/>
    </p:embeddedFont>
    <p:embeddedFont>
      <p:font typeface="Arial Unicode MS" panose="020B0604020202020204" pitchFamily="34" charset="-122"/>
      <p:regular r:id="rId54"/>
    </p:embeddedFont>
    <p:embeddedFont>
      <p:font typeface="黑体" panose="02010609060101010101" pitchFamily="49" charset="-122"/>
      <p:regular r:id="rId55"/>
    </p:embeddedFont>
    <p:embeddedFont>
      <p:font typeface="Calibri" panose="020F0502020204030204" pitchFamily="34" charset="0"/>
      <p:regular r:id="rId56"/>
      <p:bold r:id="rId57"/>
      <p:italic r:id="rId58"/>
      <p:boldItalic r:id="rId59"/>
    </p:embeddedFont>
  </p:embeddedFontLst>
  <p:custDataLst>
    <p:tags r:id="rId60"/>
  </p:custDataLst>
  <p:defaultTextStyle>
    <a:defPPr>
      <a:defRPr lang="zh-CN"/>
    </a:defPPr>
    <a:lvl1pPr marL="0" algn="l" defTabSz="1218936" rtl="0" eaLnBrk="1" latinLnBrk="0" hangingPunct="1">
      <a:defRPr sz="2400" kern="1200">
        <a:solidFill>
          <a:schemeClr val="tx1"/>
        </a:solidFill>
        <a:latin typeface="+mn-lt"/>
        <a:ea typeface="+mn-ea"/>
        <a:cs typeface="+mn-cs"/>
      </a:defRPr>
    </a:lvl1pPr>
    <a:lvl2pPr marL="609469" algn="l" defTabSz="1218936" rtl="0" eaLnBrk="1" latinLnBrk="0" hangingPunct="1">
      <a:defRPr sz="2400" kern="1200">
        <a:solidFill>
          <a:schemeClr val="tx1"/>
        </a:solidFill>
        <a:latin typeface="+mn-lt"/>
        <a:ea typeface="+mn-ea"/>
        <a:cs typeface="+mn-cs"/>
      </a:defRPr>
    </a:lvl2pPr>
    <a:lvl3pPr marL="1218936" algn="l" defTabSz="1218936" rtl="0" eaLnBrk="1" latinLnBrk="0" hangingPunct="1">
      <a:defRPr sz="2400" kern="1200">
        <a:solidFill>
          <a:schemeClr val="tx1"/>
        </a:solidFill>
        <a:latin typeface="+mn-lt"/>
        <a:ea typeface="+mn-ea"/>
        <a:cs typeface="+mn-cs"/>
      </a:defRPr>
    </a:lvl3pPr>
    <a:lvl4pPr marL="1828402" algn="l" defTabSz="1218936" rtl="0" eaLnBrk="1" latinLnBrk="0" hangingPunct="1">
      <a:defRPr sz="2400" kern="1200">
        <a:solidFill>
          <a:schemeClr val="tx1"/>
        </a:solidFill>
        <a:latin typeface="+mn-lt"/>
        <a:ea typeface="+mn-ea"/>
        <a:cs typeface="+mn-cs"/>
      </a:defRPr>
    </a:lvl4pPr>
    <a:lvl5pPr marL="2437870" algn="l" defTabSz="1218936" rtl="0" eaLnBrk="1" latinLnBrk="0" hangingPunct="1">
      <a:defRPr sz="2400" kern="1200">
        <a:solidFill>
          <a:schemeClr val="tx1"/>
        </a:solidFill>
        <a:latin typeface="+mn-lt"/>
        <a:ea typeface="+mn-ea"/>
        <a:cs typeface="+mn-cs"/>
      </a:defRPr>
    </a:lvl5pPr>
    <a:lvl6pPr marL="3047337" algn="l" defTabSz="1218936" rtl="0" eaLnBrk="1" latinLnBrk="0" hangingPunct="1">
      <a:defRPr sz="2400" kern="1200">
        <a:solidFill>
          <a:schemeClr val="tx1"/>
        </a:solidFill>
        <a:latin typeface="+mn-lt"/>
        <a:ea typeface="+mn-ea"/>
        <a:cs typeface="+mn-cs"/>
      </a:defRPr>
    </a:lvl6pPr>
    <a:lvl7pPr marL="3656806" algn="l" defTabSz="1218936" rtl="0" eaLnBrk="1" latinLnBrk="0" hangingPunct="1">
      <a:defRPr sz="2400" kern="1200">
        <a:solidFill>
          <a:schemeClr val="tx1"/>
        </a:solidFill>
        <a:latin typeface="+mn-lt"/>
        <a:ea typeface="+mn-ea"/>
        <a:cs typeface="+mn-cs"/>
      </a:defRPr>
    </a:lvl7pPr>
    <a:lvl8pPr marL="4266271" algn="l" defTabSz="1218936" rtl="0" eaLnBrk="1" latinLnBrk="0" hangingPunct="1">
      <a:defRPr sz="2400" kern="1200">
        <a:solidFill>
          <a:schemeClr val="tx1"/>
        </a:solidFill>
        <a:latin typeface="+mn-lt"/>
        <a:ea typeface="+mn-ea"/>
        <a:cs typeface="+mn-cs"/>
      </a:defRPr>
    </a:lvl8pPr>
    <a:lvl9pPr marL="4875739" algn="l" defTabSz="1218936"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orient="horz" pos="2618" userDrawn="1">
          <p15:clr>
            <a:srgbClr val="A4A3A4"/>
          </p15:clr>
        </p15:guide>
        <p15:guide id="4" pos="5738" userDrawn="1">
          <p15:clr>
            <a:srgbClr val="A4A3A4"/>
          </p15:clr>
        </p15:guide>
        <p15:guide id="5" orient="horz" pos="2799" userDrawn="1">
          <p15:clr>
            <a:srgbClr val="A4A3A4"/>
          </p15:clr>
        </p15:guide>
        <p15:guide id="6" pos="5759" userDrawn="1">
          <p15:clr>
            <a:srgbClr val="A4A3A4"/>
          </p15:clr>
        </p15:guide>
        <p15:guide id="7" pos="3969">
          <p15:clr>
            <a:srgbClr val="A4A3A4"/>
          </p15:clr>
        </p15:guide>
        <p15:guide id="8" pos="3107">
          <p15:clr>
            <a:srgbClr val="A4A3A4"/>
          </p15:clr>
        </p15:guide>
        <p15:guide id="9" orient="horz" pos="2663">
          <p15:clr>
            <a:srgbClr val="A4A3A4"/>
          </p15:clr>
        </p15:guide>
        <p15:guide id="10" pos="3288">
          <p15:clr>
            <a:srgbClr val="A4A3A4"/>
          </p15:clr>
        </p15:guide>
        <p15:guide id="11" orient="horz" pos="3239">
          <p15:clr>
            <a:srgbClr val="A4A3A4"/>
          </p15:clr>
        </p15:guide>
        <p15:guide id="12" orient="horz" pos="2947">
          <p15:clr>
            <a:srgbClr val="A4A3A4"/>
          </p15:clr>
        </p15:guide>
        <p15:guide id="13" orient="horz" pos="3491">
          <p15:clr>
            <a:srgbClr val="A4A3A4"/>
          </p15:clr>
        </p15:guide>
        <p15:guide id="14" orient="horz" pos="3733">
          <p15:clr>
            <a:srgbClr val="A4A3A4"/>
          </p15:clr>
        </p15:guide>
        <p15:guide id="15" orient="horz" pos="3551">
          <p15:clr>
            <a:srgbClr val="A4A3A4"/>
          </p15:clr>
        </p15:guide>
        <p15:guide id="16" orient="horz" pos="4320">
          <p15:clr>
            <a:srgbClr val="A4A3A4"/>
          </p15:clr>
        </p15:guide>
        <p15:guide id="17" pos="3840">
          <p15:clr>
            <a:srgbClr val="A4A3A4"/>
          </p15:clr>
        </p15:guide>
        <p15:guide id="18" pos="4081">
          <p15:clr>
            <a:srgbClr val="A4A3A4"/>
          </p15:clr>
        </p15:guide>
        <p15:guide id="19" pos="3053">
          <p15:clr>
            <a:srgbClr val="A4A3A4"/>
          </p15:clr>
        </p15:guide>
        <p15:guide id="20" pos="4142">
          <p15:clr>
            <a:srgbClr val="A4A3A4"/>
          </p15:clr>
        </p15:guide>
        <p15:guide id="21" pos="662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DE9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39" autoAdjust="0"/>
    <p:restoredTop sz="99150" autoAdjust="0"/>
  </p:normalViewPr>
  <p:slideViewPr>
    <p:cSldViewPr>
      <p:cViewPr varScale="1">
        <p:scale>
          <a:sx n="88" d="100"/>
          <a:sy n="88" d="100"/>
        </p:scale>
        <p:origin x="96" y="114"/>
      </p:cViewPr>
      <p:guideLst>
        <p:guide orient="horz" pos="1620"/>
        <p:guide pos="2880"/>
        <p:guide orient="horz" pos="2618"/>
        <p:guide pos="5738"/>
        <p:guide orient="horz" pos="2799"/>
        <p:guide pos="5759"/>
        <p:guide pos="3969"/>
        <p:guide pos="3107"/>
        <p:guide orient="horz" pos="2663"/>
        <p:guide pos="3288"/>
        <p:guide orient="horz" pos="3239"/>
        <p:guide orient="horz" pos="2947"/>
        <p:guide orient="horz" pos="3491"/>
        <p:guide orient="horz" pos="3733"/>
        <p:guide orient="horz" pos="3551"/>
        <p:guide orient="horz" pos="4320"/>
        <p:guide pos="3840"/>
        <p:guide pos="4081"/>
        <p:guide pos="3053"/>
        <p:guide pos="4142"/>
        <p:guide pos="6622"/>
      </p:guideLst>
    </p:cSldViewPr>
  </p:slideViewPr>
  <p:notesTextViewPr>
    <p:cViewPr>
      <p:scale>
        <a:sx n="100" d="100"/>
        <a:sy n="100" d="100"/>
      </p:scale>
      <p:origin x="0" y="0"/>
    </p:cViewPr>
  </p:notesTextViewPr>
  <p:sorterViewPr>
    <p:cViewPr>
      <p:scale>
        <a:sx n="52" d="100"/>
        <a:sy n="52" d="100"/>
      </p:scale>
      <p:origin x="0" y="0"/>
    </p:cViewPr>
  </p:sorterViewPr>
  <p:notesViewPr>
    <p:cSldViewPr showGuides="1">
      <p:cViewPr varScale="1">
        <p:scale>
          <a:sx n="54" d="100"/>
          <a:sy n="54" d="100"/>
        </p:scale>
        <p:origin x="-292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25EEFF-2679-467A-B247-40FD39B65F2F}" type="datetimeFigureOut">
              <a:rPr lang="zh-CN" altLang="en-US" smtClean="0"/>
              <a:t>2017/12/4</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CC75BC-847C-4F83-9AE3-DC3F6F592ECA}" type="slidenum">
              <a:rPr lang="zh-CN" altLang="en-US" smtClean="0"/>
              <a:t>‹#›</a:t>
            </a:fld>
            <a:endParaRPr lang="zh-CN" altLang="en-US"/>
          </a:p>
        </p:txBody>
      </p:sp>
    </p:spTree>
    <p:extLst>
      <p:ext uri="{BB962C8B-B14F-4D97-AF65-F5344CB8AC3E}">
        <p14:creationId xmlns:p14="http://schemas.microsoft.com/office/powerpoint/2010/main" val="3434103555"/>
      </p:ext>
    </p:extLst>
  </p:cSld>
  <p:clrMap bg1="lt1" tx1="dk1" bg2="lt2" tx2="dk2" accent1="accent1" accent2="accent2" accent3="accent3" accent4="accent4" accent5="accent5" accent6="accent6" hlink="hlink" folHlink="folHlink"/>
  <p:notesStyle>
    <a:lvl1pPr marL="0" algn="l" defTabSz="1218936" rtl="0" eaLnBrk="1" latinLnBrk="0" hangingPunct="1">
      <a:defRPr sz="1600" kern="1200">
        <a:solidFill>
          <a:schemeClr val="tx1"/>
        </a:solidFill>
        <a:latin typeface="+mn-lt"/>
        <a:ea typeface="+mn-ea"/>
        <a:cs typeface="+mn-cs"/>
      </a:defRPr>
    </a:lvl1pPr>
    <a:lvl2pPr marL="609469" algn="l" defTabSz="1218936" rtl="0" eaLnBrk="1" latinLnBrk="0" hangingPunct="1">
      <a:defRPr sz="1600" kern="1200">
        <a:solidFill>
          <a:schemeClr val="tx1"/>
        </a:solidFill>
        <a:latin typeface="+mn-lt"/>
        <a:ea typeface="+mn-ea"/>
        <a:cs typeface="+mn-cs"/>
      </a:defRPr>
    </a:lvl2pPr>
    <a:lvl3pPr marL="1218936" algn="l" defTabSz="1218936" rtl="0" eaLnBrk="1" latinLnBrk="0" hangingPunct="1">
      <a:defRPr sz="1600" kern="1200">
        <a:solidFill>
          <a:schemeClr val="tx1"/>
        </a:solidFill>
        <a:latin typeface="+mn-lt"/>
        <a:ea typeface="+mn-ea"/>
        <a:cs typeface="+mn-cs"/>
      </a:defRPr>
    </a:lvl3pPr>
    <a:lvl4pPr marL="1828402" algn="l" defTabSz="1218936" rtl="0" eaLnBrk="1" latinLnBrk="0" hangingPunct="1">
      <a:defRPr sz="1600" kern="1200">
        <a:solidFill>
          <a:schemeClr val="tx1"/>
        </a:solidFill>
        <a:latin typeface="+mn-lt"/>
        <a:ea typeface="+mn-ea"/>
        <a:cs typeface="+mn-cs"/>
      </a:defRPr>
    </a:lvl4pPr>
    <a:lvl5pPr marL="2437870" algn="l" defTabSz="1218936" rtl="0" eaLnBrk="1" latinLnBrk="0" hangingPunct="1">
      <a:defRPr sz="1600" kern="1200">
        <a:solidFill>
          <a:schemeClr val="tx1"/>
        </a:solidFill>
        <a:latin typeface="+mn-lt"/>
        <a:ea typeface="+mn-ea"/>
        <a:cs typeface="+mn-cs"/>
      </a:defRPr>
    </a:lvl5pPr>
    <a:lvl6pPr marL="3047337" algn="l" defTabSz="1218936" rtl="0" eaLnBrk="1" latinLnBrk="0" hangingPunct="1">
      <a:defRPr sz="1600" kern="1200">
        <a:solidFill>
          <a:schemeClr val="tx1"/>
        </a:solidFill>
        <a:latin typeface="+mn-lt"/>
        <a:ea typeface="+mn-ea"/>
        <a:cs typeface="+mn-cs"/>
      </a:defRPr>
    </a:lvl6pPr>
    <a:lvl7pPr marL="3656806" algn="l" defTabSz="1218936" rtl="0" eaLnBrk="1" latinLnBrk="0" hangingPunct="1">
      <a:defRPr sz="1600" kern="1200">
        <a:solidFill>
          <a:schemeClr val="tx1"/>
        </a:solidFill>
        <a:latin typeface="+mn-lt"/>
        <a:ea typeface="+mn-ea"/>
        <a:cs typeface="+mn-cs"/>
      </a:defRPr>
    </a:lvl7pPr>
    <a:lvl8pPr marL="4266271" algn="l" defTabSz="1218936" rtl="0" eaLnBrk="1" latinLnBrk="0" hangingPunct="1">
      <a:defRPr sz="1600" kern="1200">
        <a:solidFill>
          <a:schemeClr val="tx1"/>
        </a:solidFill>
        <a:latin typeface="+mn-lt"/>
        <a:ea typeface="+mn-ea"/>
        <a:cs typeface="+mn-cs"/>
      </a:defRPr>
    </a:lvl8pPr>
    <a:lvl9pPr marL="4875739" algn="l" defTabSz="1218936"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a:t>
            </a:fld>
            <a:endParaRPr lang="zh-CN" altLang="en-US"/>
          </a:p>
        </p:txBody>
      </p:sp>
    </p:spTree>
    <p:extLst>
      <p:ext uri="{BB962C8B-B14F-4D97-AF65-F5344CB8AC3E}">
        <p14:creationId xmlns:p14="http://schemas.microsoft.com/office/powerpoint/2010/main" val="959842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10</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11</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12</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13</a:t>
            </a:fld>
            <a:endParaRPr lang="zh-CN" altLang="en-US"/>
          </a:p>
        </p:txBody>
      </p:sp>
    </p:spTree>
    <p:extLst>
      <p:ext uri="{BB962C8B-B14F-4D97-AF65-F5344CB8AC3E}">
        <p14:creationId xmlns:p14="http://schemas.microsoft.com/office/powerpoint/2010/main" val="3479001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14</a:t>
            </a:fld>
            <a:endParaRPr lang="zh-CN" altLang="en-US"/>
          </a:p>
        </p:txBody>
      </p:sp>
    </p:spTree>
    <p:extLst>
      <p:ext uri="{BB962C8B-B14F-4D97-AF65-F5344CB8AC3E}">
        <p14:creationId xmlns:p14="http://schemas.microsoft.com/office/powerpoint/2010/main" val="3848140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15</a:t>
            </a:fld>
            <a:endParaRPr lang="zh-CN" altLang="en-US"/>
          </a:p>
        </p:txBody>
      </p:sp>
    </p:spTree>
    <p:extLst>
      <p:ext uri="{BB962C8B-B14F-4D97-AF65-F5344CB8AC3E}">
        <p14:creationId xmlns:p14="http://schemas.microsoft.com/office/powerpoint/2010/main" val="3848140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16</a:t>
            </a:fld>
            <a:endParaRPr lang="zh-CN" altLang="en-US"/>
          </a:p>
        </p:txBody>
      </p:sp>
    </p:spTree>
    <p:extLst>
      <p:ext uri="{BB962C8B-B14F-4D97-AF65-F5344CB8AC3E}">
        <p14:creationId xmlns:p14="http://schemas.microsoft.com/office/powerpoint/2010/main" val="3373977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17</a:t>
            </a:fld>
            <a:endParaRPr lang="zh-CN" altLang="en-US"/>
          </a:p>
        </p:txBody>
      </p:sp>
    </p:spTree>
    <p:extLst>
      <p:ext uri="{BB962C8B-B14F-4D97-AF65-F5344CB8AC3E}">
        <p14:creationId xmlns:p14="http://schemas.microsoft.com/office/powerpoint/2010/main" val="2718500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18</a:t>
            </a:fld>
            <a:endParaRPr lang="zh-CN" altLang="en-US"/>
          </a:p>
        </p:txBody>
      </p:sp>
    </p:spTree>
    <p:extLst>
      <p:ext uri="{BB962C8B-B14F-4D97-AF65-F5344CB8AC3E}">
        <p14:creationId xmlns:p14="http://schemas.microsoft.com/office/powerpoint/2010/main" val="66516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19</a:t>
            </a:fld>
            <a:endParaRPr lang="zh-CN" altLang="en-US"/>
          </a:p>
        </p:txBody>
      </p:sp>
    </p:spTree>
    <p:extLst>
      <p:ext uri="{BB962C8B-B14F-4D97-AF65-F5344CB8AC3E}">
        <p14:creationId xmlns:p14="http://schemas.microsoft.com/office/powerpoint/2010/main" val="3479001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a:t>
            </a:fld>
            <a:endParaRPr lang="zh-CN" altLang="en-US"/>
          </a:p>
        </p:txBody>
      </p:sp>
    </p:spTree>
    <p:extLst>
      <p:ext uri="{BB962C8B-B14F-4D97-AF65-F5344CB8AC3E}">
        <p14:creationId xmlns:p14="http://schemas.microsoft.com/office/powerpoint/2010/main" val="3479001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20</a:t>
            </a:fld>
            <a:endParaRPr lang="zh-CN" altLang="en-US"/>
          </a:p>
        </p:txBody>
      </p:sp>
    </p:spTree>
    <p:extLst>
      <p:ext uri="{BB962C8B-B14F-4D97-AF65-F5344CB8AC3E}">
        <p14:creationId xmlns:p14="http://schemas.microsoft.com/office/powerpoint/2010/main" val="3479001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21</a:t>
            </a:fld>
            <a:endParaRPr lang="zh-CN" altLang="en-US"/>
          </a:p>
        </p:txBody>
      </p:sp>
    </p:spTree>
    <p:extLst>
      <p:ext uri="{BB962C8B-B14F-4D97-AF65-F5344CB8AC3E}">
        <p14:creationId xmlns:p14="http://schemas.microsoft.com/office/powerpoint/2010/main" val="3479001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22</a:t>
            </a:fld>
            <a:endParaRPr lang="zh-CN" altLang="en-US"/>
          </a:p>
        </p:txBody>
      </p:sp>
    </p:spTree>
    <p:extLst>
      <p:ext uri="{BB962C8B-B14F-4D97-AF65-F5344CB8AC3E}">
        <p14:creationId xmlns:p14="http://schemas.microsoft.com/office/powerpoint/2010/main" val="3848140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23</a:t>
            </a:fld>
            <a:endParaRPr lang="zh-CN" altLang="en-US"/>
          </a:p>
        </p:txBody>
      </p:sp>
    </p:spTree>
    <p:extLst>
      <p:ext uri="{BB962C8B-B14F-4D97-AF65-F5344CB8AC3E}">
        <p14:creationId xmlns:p14="http://schemas.microsoft.com/office/powerpoint/2010/main" val="2718500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24</a:t>
            </a:fld>
            <a:endParaRPr lang="zh-CN" altLang="en-US"/>
          </a:p>
        </p:txBody>
      </p:sp>
    </p:spTree>
    <p:extLst>
      <p:ext uri="{BB962C8B-B14F-4D97-AF65-F5344CB8AC3E}">
        <p14:creationId xmlns:p14="http://schemas.microsoft.com/office/powerpoint/2010/main" val="3848140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25</a:t>
            </a:fld>
            <a:endParaRPr lang="zh-CN" altLang="en-US"/>
          </a:p>
        </p:txBody>
      </p:sp>
    </p:spTree>
    <p:extLst>
      <p:ext uri="{BB962C8B-B14F-4D97-AF65-F5344CB8AC3E}">
        <p14:creationId xmlns:p14="http://schemas.microsoft.com/office/powerpoint/2010/main" val="3479001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26</a:t>
            </a:fld>
            <a:endParaRPr lang="zh-CN" altLang="en-US"/>
          </a:p>
        </p:txBody>
      </p:sp>
    </p:spTree>
    <p:extLst>
      <p:ext uri="{BB962C8B-B14F-4D97-AF65-F5344CB8AC3E}">
        <p14:creationId xmlns:p14="http://schemas.microsoft.com/office/powerpoint/2010/main" val="3848140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27</a:t>
            </a:fld>
            <a:endParaRPr lang="zh-CN" altLang="en-US"/>
          </a:p>
        </p:txBody>
      </p:sp>
    </p:spTree>
    <p:extLst>
      <p:ext uri="{BB962C8B-B14F-4D97-AF65-F5344CB8AC3E}">
        <p14:creationId xmlns:p14="http://schemas.microsoft.com/office/powerpoint/2010/main" val="4079492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28</a:t>
            </a:fld>
            <a:endParaRPr lang="zh-CN" altLang="en-US"/>
          </a:p>
        </p:txBody>
      </p:sp>
    </p:spTree>
    <p:extLst>
      <p:ext uri="{BB962C8B-B14F-4D97-AF65-F5344CB8AC3E}">
        <p14:creationId xmlns:p14="http://schemas.microsoft.com/office/powerpoint/2010/main" val="4079492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29</a:t>
            </a:fld>
            <a:endParaRPr lang="zh-CN" altLang="en-US"/>
          </a:p>
        </p:txBody>
      </p:sp>
    </p:spTree>
    <p:extLst>
      <p:ext uri="{BB962C8B-B14F-4D97-AF65-F5344CB8AC3E}">
        <p14:creationId xmlns:p14="http://schemas.microsoft.com/office/powerpoint/2010/main" val="4079492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a:t>
            </a:fld>
            <a:endParaRPr lang="zh-CN" altLang="en-US"/>
          </a:p>
        </p:txBody>
      </p:sp>
    </p:spTree>
    <p:extLst>
      <p:ext uri="{BB962C8B-B14F-4D97-AF65-F5344CB8AC3E}">
        <p14:creationId xmlns:p14="http://schemas.microsoft.com/office/powerpoint/2010/main" val="34790016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30</a:t>
            </a:fld>
            <a:endParaRPr lang="zh-CN" altLang="en-US"/>
          </a:p>
        </p:txBody>
      </p:sp>
    </p:spTree>
    <p:extLst>
      <p:ext uri="{BB962C8B-B14F-4D97-AF65-F5344CB8AC3E}">
        <p14:creationId xmlns:p14="http://schemas.microsoft.com/office/powerpoint/2010/main" val="40794922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31</a:t>
            </a:fld>
            <a:endParaRPr lang="zh-CN" altLang="en-US"/>
          </a:p>
        </p:txBody>
      </p:sp>
    </p:spTree>
    <p:extLst>
      <p:ext uri="{BB962C8B-B14F-4D97-AF65-F5344CB8AC3E}">
        <p14:creationId xmlns:p14="http://schemas.microsoft.com/office/powerpoint/2010/main" val="4079492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32</a:t>
            </a:fld>
            <a:endParaRPr lang="zh-CN" altLang="en-US"/>
          </a:p>
        </p:txBody>
      </p:sp>
    </p:spTree>
    <p:extLst>
      <p:ext uri="{BB962C8B-B14F-4D97-AF65-F5344CB8AC3E}">
        <p14:creationId xmlns:p14="http://schemas.microsoft.com/office/powerpoint/2010/main" val="4079492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33</a:t>
            </a:fld>
            <a:endParaRPr lang="zh-CN" altLang="en-US"/>
          </a:p>
        </p:txBody>
      </p:sp>
    </p:spTree>
    <p:extLst>
      <p:ext uri="{BB962C8B-B14F-4D97-AF65-F5344CB8AC3E}">
        <p14:creationId xmlns:p14="http://schemas.microsoft.com/office/powerpoint/2010/main" val="4079492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34</a:t>
            </a:fld>
            <a:endParaRPr lang="zh-CN" altLang="en-US"/>
          </a:p>
        </p:txBody>
      </p:sp>
    </p:spTree>
    <p:extLst>
      <p:ext uri="{BB962C8B-B14F-4D97-AF65-F5344CB8AC3E}">
        <p14:creationId xmlns:p14="http://schemas.microsoft.com/office/powerpoint/2010/main" val="40794922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35</a:t>
            </a:fld>
            <a:endParaRPr lang="zh-CN" altLang="en-US"/>
          </a:p>
        </p:txBody>
      </p:sp>
    </p:spTree>
    <p:extLst>
      <p:ext uri="{BB962C8B-B14F-4D97-AF65-F5344CB8AC3E}">
        <p14:creationId xmlns:p14="http://schemas.microsoft.com/office/powerpoint/2010/main" val="40794922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36</a:t>
            </a:fld>
            <a:endParaRPr lang="zh-CN" altLang="en-US"/>
          </a:p>
        </p:txBody>
      </p:sp>
    </p:spTree>
    <p:extLst>
      <p:ext uri="{BB962C8B-B14F-4D97-AF65-F5344CB8AC3E}">
        <p14:creationId xmlns:p14="http://schemas.microsoft.com/office/powerpoint/2010/main" val="40794922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37</a:t>
            </a:fld>
            <a:endParaRPr lang="zh-CN" altLang="en-US"/>
          </a:p>
        </p:txBody>
      </p:sp>
    </p:spTree>
    <p:extLst>
      <p:ext uri="{BB962C8B-B14F-4D97-AF65-F5344CB8AC3E}">
        <p14:creationId xmlns:p14="http://schemas.microsoft.com/office/powerpoint/2010/main" val="40794922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38</a:t>
            </a:fld>
            <a:endParaRPr lang="zh-CN" altLang="en-US"/>
          </a:p>
        </p:txBody>
      </p:sp>
    </p:spTree>
    <p:extLst>
      <p:ext uri="{BB962C8B-B14F-4D97-AF65-F5344CB8AC3E}">
        <p14:creationId xmlns:p14="http://schemas.microsoft.com/office/powerpoint/2010/main" val="40794922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39</a:t>
            </a:fld>
            <a:endParaRPr lang="zh-CN" altLang="en-US"/>
          </a:p>
        </p:txBody>
      </p:sp>
    </p:spTree>
    <p:extLst>
      <p:ext uri="{BB962C8B-B14F-4D97-AF65-F5344CB8AC3E}">
        <p14:creationId xmlns:p14="http://schemas.microsoft.com/office/powerpoint/2010/main" val="4079492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4</a:t>
            </a:fld>
            <a:endParaRPr lang="zh-CN" altLang="en-US"/>
          </a:p>
        </p:txBody>
      </p:sp>
    </p:spTree>
    <p:extLst>
      <p:ext uri="{BB962C8B-B14F-4D97-AF65-F5344CB8AC3E}">
        <p14:creationId xmlns:p14="http://schemas.microsoft.com/office/powerpoint/2010/main" val="34790016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40</a:t>
            </a:fld>
            <a:endParaRPr lang="zh-CN" altLang="en-US"/>
          </a:p>
        </p:txBody>
      </p:sp>
    </p:spTree>
    <p:extLst>
      <p:ext uri="{BB962C8B-B14F-4D97-AF65-F5344CB8AC3E}">
        <p14:creationId xmlns:p14="http://schemas.microsoft.com/office/powerpoint/2010/main" val="34790016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41</a:t>
            </a:fld>
            <a:endParaRPr lang="zh-CN" altLang="en-US"/>
          </a:p>
        </p:txBody>
      </p:sp>
    </p:spTree>
    <p:extLst>
      <p:ext uri="{BB962C8B-B14F-4D97-AF65-F5344CB8AC3E}">
        <p14:creationId xmlns:p14="http://schemas.microsoft.com/office/powerpoint/2010/main" val="34790016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42</a:t>
            </a:fld>
            <a:endParaRPr lang="zh-CN" altLang="en-US"/>
          </a:p>
        </p:txBody>
      </p:sp>
    </p:spTree>
    <p:extLst>
      <p:ext uri="{BB962C8B-B14F-4D97-AF65-F5344CB8AC3E}">
        <p14:creationId xmlns:p14="http://schemas.microsoft.com/office/powerpoint/2010/main" val="34790016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43</a:t>
            </a:fld>
            <a:endParaRPr lang="zh-CN" altLang="en-US"/>
          </a:p>
        </p:txBody>
      </p:sp>
    </p:spTree>
    <p:extLst>
      <p:ext uri="{BB962C8B-B14F-4D97-AF65-F5344CB8AC3E}">
        <p14:creationId xmlns:p14="http://schemas.microsoft.com/office/powerpoint/2010/main" val="34790016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44</a:t>
            </a:fld>
            <a:endParaRPr lang="zh-CN" altLang="en-US"/>
          </a:p>
        </p:txBody>
      </p:sp>
    </p:spTree>
    <p:extLst>
      <p:ext uri="{BB962C8B-B14F-4D97-AF65-F5344CB8AC3E}">
        <p14:creationId xmlns:p14="http://schemas.microsoft.com/office/powerpoint/2010/main" val="665162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45</a:t>
            </a:fld>
            <a:endParaRPr lang="zh-CN" altLang="en-US"/>
          </a:p>
        </p:txBody>
      </p:sp>
    </p:spTree>
    <p:extLst>
      <p:ext uri="{BB962C8B-B14F-4D97-AF65-F5344CB8AC3E}">
        <p14:creationId xmlns:p14="http://schemas.microsoft.com/office/powerpoint/2010/main" val="34790016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46</a:t>
            </a:fld>
            <a:endParaRPr lang="zh-CN" altLang="en-US"/>
          </a:p>
        </p:txBody>
      </p:sp>
    </p:spTree>
    <p:extLst>
      <p:ext uri="{BB962C8B-B14F-4D97-AF65-F5344CB8AC3E}">
        <p14:creationId xmlns:p14="http://schemas.microsoft.com/office/powerpoint/2010/main" val="34790016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47</a:t>
            </a:fld>
            <a:endParaRPr lang="zh-CN" altLang="en-US"/>
          </a:p>
        </p:txBody>
      </p:sp>
    </p:spTree>
    <p:extLst>
      <p:ext uri="{BB962C8B-B14F-4D97-AF65-F5344CB8AC3E}">
        <p14:creationId xmlns:p14="http://schemas.microsoft.com/office/powerpoint/2010/main" val="1237668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5</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6</a:t>
            </a:fld>
            <a:endParaRPr lang="zh-CN" altLang="en-US"/>
          </a:p>
        </p:txBody>
      </p:sp>
    </p:spTree>
    <p:extLst>
      <p:ext uri="{BB962C8B-B14F-4D97-AF65-F5344CB8AC3E}">
        <p14:creationId xmlns:p14="http://schemas.microsoft.com/office/powerpoint/2010/main" val="3479001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7</a:t>
            </a:fld>
            <a:endParaRPr lang="zh-CN" altLang="en-US"/>
          </a:p>
        </p:txBody>
      </p:sp>
    </p:spTree>
    <p:extLst>
      <p:ext uri="{BB962C8B-B14F-4D97-AF65-F5344CB8AC3E}">
        <p14:creationId xmlns:p14="http://schemas.microsoft.com/office/powerpoint/2010/main" val="3479001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8</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9</a:t>
            </a:fld>
            <a:endParaRPr lang="zh-CN" altLang="en-US"/>
          </a:p>
        </p:txBody>
      </p:sp>
    </p:spTree>
    <p:extLst>
      <p:ext uri="{BB962C8B-B14F-4D97-AF65-F5344CB8AC3E}">
        <p14:creationId xmlns:p14="http://schemas.microsoft.com/office/powerpoint/2010/main" val="347900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307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11" y="0"/>
            <a:ext cx="12190424" cy="6859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descr="F:\桌面\党政机关\1111111.jp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1" y="1"/>
            <a:ext cx="12217472" cy="13187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F:\桌面\党政机关\素材\党徽\Nipic_20180988_20150909113802527000.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2558" y="29257"/>
            <a:ext cx="1334667" cy="1137236"/>
          </a:xfrm>
          <a:prstGeom prst="rect">
            <a:avLst/>
          </a:prstGeom>
          <a:noFill/>
          <a:extLst>
            <a:ext uri="{909E8E84-426E-40DD-AFC4-6F175D3DCCD1}">
              <a14:hiddenFill xmlns:a14="http://schemas.microsoft.com/office/drawing/2010/main">
                <a:solidFill>
                  <a:srgbClr val="FFFFFF"/>
                </a:solidFill>
              </a14:hiddenFill>
            </a:ext>
          </a:extLst>
        </p:spPr>
      </p:pic>
      <p:sp>
        <p:nvSpPr>
          <p:cNvPr id="3" name="文本占位符 2"/>
          <p:cNvSpPr>
            <a:spLocks noGrp="1"/>
          </p:cNvSpPr>
          <p:nvPr>
            <p:ph type="body" sz="quarter" idx="10" hasCustomPrompt="1"/>
          </p:nvPr>
        </p:nvSpPr>
        <p:spPr>
          <a:xfrm>
            <a:off x="1486694" y="429096"/>
            <a:ext cx="5472608" cy="575867"/>
          </a:xfrm>
          <a:prstGeom prst="rect">
            <a:avLst/>
          </a:prstGeom>
        </p:spPr>
        <p:txBody>
          <a:bodyPr>
            <a:normAutofit/>
          </a:bodyPr>
          <a:lstStyle>
            <a:lvl1pPr marL="0" indent="0">
              <a:buNone/>
              <a:defRPr sz="2400" b="1"/>
            </a:lvl1pPr>
          </a:lstStyle>
          <a:p>
            <a:pPr lvl="0"/>
            <a:r>
              <a:rPr lang="zh-CN" altLang="en-US" dirty="0"/>
              <a:t>点击添加标题</a:t>
            </a:r>
          </a:p>
        </p:txBody>
      </p:sp>
      <p:sp>
        <p:nvSpPr>
          <p:cNvPr id="33" name="文本框 32"/>
          <p:cNvSpPr txBox="1"/>
          <p:nvPr userDrawn="1"/>
        </p:nvSpPr>
        <p:spPr>
          <a:xfrm>
            <a:off x="35110" y="7205543"/>
            <a:ext cx="1368401" cy="1108253"/>
          </a:xfrm>
          <a:prstGeom prst="rect">
            <a:avLst/>
          </a:prstGeom>
          <a:noFill/>
        </p:spPr>
        <p:txBody>
          <a:bodyPr wrap="square" lIns="121881" tIns="60940" rIns="121881" bIns="60940" rtlCol="0">
            <a:spAutoFit/>
          </a:bodyPr>
          <a:lstStyle/>
          <a:p>
            <a:r>
              <a:rPr lang="zh-CN" altLang="en-US" sz="3200" dirty="0"/>
              <a:t>延时符</a:t>
            </a:r>
          </a:p>
        </p:txBody>
      </p:sp>
      <p:pic>
        <p:nvPicPr>
          <p:cNvPr id="9" name="图片 8"/>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7164461" y="66159"/>
            <a:ext cx="4268939" cy="100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J:\设计ppt\普通PPT\政府\素材\PNG图\134892.png"/>
          <p:cNvPicPr>
            <a:picLocks noChangeAspect="1" noChangeArrowheads="1"/>
          </p:cNvPicPr>
          <p:nvPr userDrawn="1"/>
        </p:nvPicPr>
        <p:blipFill rotWithShape="1">
          <a:blip r:embed="rId6" cstate="screen">
            <a:extLst>
              <a:ext uri="{28A0092B-C50C-407E-A947-70E740481C1C}">
                <a14:useLocalDpi xmlns:a14="http://schemas.microsoft.com/office/drawing/2010/main"/>
              </a:ext>
            </a:extLst>
          </a:blip>
          <a:srcRect t="-2"/>
          <a:stretch/>
        </p:blipFill>
        <p:spPr bwMode="auto">
          <a:xfrm>
            <a:off x="10690974" y="66159"/>
            <a:ext cx="1484853" cy="10634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72" descr="红旗底条"/>
          <p:cNvPicPr>
            <a:picLocks noChangeAspect="1" noChangeArrowheads="1"/>
          </p:cNvPicPr>
          <p:nvPr userDrawn="1"/>
        </p:nvPicPr>
        <p:blipFill>
          <a:blip r:embed="rId7" cstate="email">
            <a:extLst>
              <a:ext uri="{BEBA8EAE-BF5A-486C-A8C5-ECC9F3942E4B}">
                <a14:imgProps xmlns:a14="http://schemas.microsoft.com/office/drawing/2010/main">
                  <a14:imgLayer r:embed="rId8">
                    <a14:imgEffect>
                      <a14:brightnessContrast bright="7000"/>
                    </a14:imgEffect>
                  </a14:imgLayer>
                </a14:imgProps>
              </a:ext>
              <a:ext uri="{28A0092B-C50C-407E-A947-70E740481C1C}">
                <a14:useLocalDpi xmlns:a14="http://schemas.microsoft.com/office/drawing/2010/main"/>
              </a:ext>
            </a:extLst>
          </a:blip>
          <a:srcRect/>
          <a:stretch>
            <a:fillRect/>
          </a:stretch>
        </p:blipFill>
        <p:spPr bwMode="auto">
          <a:xfrm flipH="1">
            <a:off x="4860683" y="535066"/>
            <a:ext cx="7356777" cy="783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03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34" name="文本框 33"/>
          <p:cNvSpPr txBox="1"/>
          <p:nvPr userDrawn="1"/>
        </p:nvSpPr>
        <p:spPr>
          <a:xfrm>
            <a:off x="35110" y="7205543"/>
            <a:ext cx="1368401" cy="1108253"/>
          </a:xfrm>
          <a:prstGeom prst="rect">
            <a:avLst/>
          </a:prstGeom>
          <a:noFill/>
        </p:spPr>
        <p:txBody>
          <a:bodyPr wrap="square" lIns="121881" tIns="60940" rIns="121881" bIns="60940" rtlCol="0">
            <a:spAutoFit/>
          </a:bodyPr>
          <a:lstStyle/>
          <a:p>
            <a:r>
              <a:rPr lang="zh-CN" altLang="en-US" sz="3200" dirty="0"/>
              <a:t>延时符</a:t>
            </a:r>
          </a:p>
        </p:txBody>
      </p:sp>
    </p:spTree>
    <p:extLst>
      <p:ext uri="{BB962C8B-B14F-4D97-AF65-F5344CB8AC3E}">
        <p14:creationId xmlns:p14="http://schemas.microsoft.com/office/powerpoint/2010/main" val="352782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572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581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391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328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391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85014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334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796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905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55698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315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8" name="文本框 17"/>
          <p:cNvSpPr txBox="1"/>
          <p:nvPr userDrawn="1"/>
        </p:nvSpPr>
        <p:spPr>
          <a:xfrm>
            <a:off x="35110" y="7205543"/>
            <a:ext cx="1368401" cy="1108253"/>
          </a:xfrm>
          <a:prstGeom prst="rect">
            <a:avLst/>
          </a:prstGeom>
          <a:noFill/>
        </p:spPr>
        <p:txBody>
          <a:bodyPr wrap="square" lIns="121881" tIns="60940" rIns="121881" bIns="60940" rtlCol="0">
            <a:spAutoFit/>
          </a:bodyPr>
          <a:lstStyle/>
          <a:p>
            <a:r>
              <a:rPr lang="zh-CN" altLang="en-US" sz="3200" dirty="0"/>
              <a:t>延时符</a:t>
            </a:r>
          </a:p>
        </p:txBody>
      </p:sp>
    </p:spTree>
    <p:extLst>
      <p:ext uri="{BB962C8B-B14F-4D97-AF65-F5344CB8AC3E}">
        <p14:creationId xmlns:p14="http://schemas.microsoft.com/office/powerpoint/2010/main" val="399280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F:\桌面\党政机关\素材\墨迹12.jpg"/>
          <p:cNvPicPr>
            <a:picLocks noChangeAspect="1" noChangeArrowheads="1"/>
          </p:cNvPicPr>
          <p:nvPr userDrawn="1"/>
        </p:nvPicPr>
        <p:blipFill>
          <a:blip r:embed="rId19" cstate="email">
            <a:extLst>
              <a:ext uri="{BEBA8EAE-BF5A-486C-A8C5-ECC9F3942E4B}">
                <a14:imgProps xmlns:a14="http://schemas.microsoft.com/office/drawing/2010/main">
                  <a14:imgLayer r:embed="rId20">
                    <a14:imgEffect>
                      <a14:brightnessContrast bright="3000"/>
                    </a14:imgEffect>
                  </a14:imgLayer>
                </a14:imgProps>
              </a:ext>
              <a:ext uri="{28A0092B-C50C-407E-A947-70E740481C1C}">
                <a14:useLocalDpi xmlns:a14="http://schemas.microsoft.com/office/drawing/2010/main"/>
              </a:ext>
            </a:extLst>
          </a:blip>
          <a:srcRect/>
          <a:stretch>
            <a:fillRect/>
          </a:stretch>
        </p:blipFill>
        <p:spPr bwMode="auto">
          <a:xfrm>
            <a:off x="1" y="0"/>
            <a:ext cx="12190412" cy="68595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桌面\党政机关\1111111.jpg"/>
          <p:cNvPicPr>
            <a:picLocks noChangeAspect="1" noChangeArrowheads="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1" y="0"/>
            <a:ext cx="12190412"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9" r:id="rId4"/>
    <p:sldLayoutId id="2147483660" r:id="rId5"/>
    <p:sldLayoutId id="2147483662" r:id="rId6"/>
    <p:sldLayoutId id="2147483651" r:id="rId7"/>
    <p:sldLayoutId id="2147483655" r:id="rId8"/>
    <p:sldLayoutId id="2147483652" r:id="rId9"/>
    <p:sldLayoutId id="2147483656" r:id="rId10"/>
    <p:sldLayoutId id="2147483657" r:id="rId11"/>
    <p:sldLayoutId id="2147483654" r:id="rId12"/>
    <p:sldLayoutId id="2147483653" r:id="rId13"/>
    <p:sldLayoutId id="2147483668" r:id="rId14"/>
    <p:sldLayoutId id="2147483669" r:id="rId15"/>
    <p:sldLayoutId id="2147483670" r:id="rId16"/>
    <p:sldLayoutId id="2147483671" r:id="rId17"/>
  </p:sldLayoutIdLst>
  <p:txStyles>
    <p:titleStyle>
      <a:lvl1pPr algn="ctr" defTabSz="1218936" rtl="0" eaLnBrk="1" latinLnBrk="0" hangingPunct="1">
        <a:spcBef>
          <a:spcPct val="0"/>
        </a:spcBef>
        <a:buNone/>
        <a:defRPr sz="5900" kern="1200">
          <a:solidFill>
            <a:schemeClr val="tx1"/>
          </a:solidFill>
          <a:latin typeface="+mj-lt"/>
          <a:ea typeface="+mj-ea"/>
          <a:cs typeface="+mj-cs"/>
        </a:defRPr>
      </a:lvl1pPr>
    </p:titleStyle>
    <p:bodyStyle>
      <a:lvl1pPr marL="457102" indent="-457102" algn="l" defTabSz="1218936"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385" indent="-380917" algn="l" defTabSz="1218936"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670" indent="-304732" algn="l" defTabSz="1218936"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136" indent="-304732"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602" indent="-304732"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071" indent="-304732"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538" indent="-304732"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006" indent="-304732"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473" indent="-304732"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8936" rtl="0" eaLnBrk="1" latinLnBrk="0" hangingPunct="1">
        <a:defRPr sz="2400" kern="1200">
          <a:solidFill>
            <a:schemeClr val="tx1"/>
          </a:solidFill>
          <a:latin typeface="+mn-lt"/>
          <a:ea typeface="+mn-ea"/>
          <a:cs typeface="+mn-cs"/>
        </a:defRPr>
      </a:lvl1pPr>
      <a:lvl2pPr marL="609469" algn="l" defTabSz="1218936" rtl="0" eaLnBrk="1" latinLnBrk="0" hangingPunct="1">
        <a:defRPr sz="2400" kern="1200">
          <a:solidFill>
            <a:schemeClr val="tx1"/>
          </a:solidFill>
          <a:latin typeface="+mn-lt"/>
          <a:ea typeface="+mn-ea"/>
          <a:cs typeface="+mn-cs"/>
        </a:defRPr>
      </a:lvl2pPr>
      <a:lvl3pPr marL="1218936" algn="l" defTabSz="1218936" rtl="0" eaLnBrk="1" latinLnBrk="0" hangingPunct="1">
        <a:defRPr sz="2400" kern="1200">
          <a:solidFill>
            <a:schemeClr val="tx1"/>
          </a:solidFill>
          <a:latin typeface="+mn-lt"/>
          <a:ea typeface="+mn-ea"/>
          <a:cs typeface="+mn-cs"/>
        </a:defRPr>
      </a:lvl3pPr>
      <a:lvl4pPr marL="1828402" algn="l" defTabSz="1218936" rtl="0" eaLnBrk="1" latinLnBrk="0" hangingPunct="1">
        <a:defRPr sz="2400" kern="1200">
          <a:solidFill>
            <a:schemeClr val="tx1"/>
          </a:solidFill>
          <a:latin typeface="+mn-lt"/>
          <a:ea typeface="+mn-ea"/>
          <a:cs typeface="+mn-cs"/>
        </a:defRPr>
      </a:lvl4pPr>
      <a:lvl5pPr marL="2437870" algn="l" defTabSz="1218936" rtl="0" eaLnBrk="1" latinLnBrk="0" hangingPunct="1">
        <a:defRPr sz="2400" kern="1200">
          <a:solidFill>
            <a:schemeClr val="tx1"/>
          </a:solidFill>
          <a:latin typeface="+mn-lt"/>
          <a:ea typeface="+mn-ea"/>
          <a:cs typeface="+mn-cs"/>
        </a:defRPr>
      </a:lvl5pPr>
      <a:lvl6pPr marL="3047337" algn="l" defTabSz="1218936" rtl="0" eaLnBrk="1" latinLnBrk="0" hangingPunct="1">
        <a:defRPr sz="2400" kern="1200">
          <a:solidFill>
            <a:schemeClr val="tx1"/>
          </a:solidFill>
          <a:latin typeface="+mn-lt"/>
          <a:ea typeface="+mn-ea"/>
          <a:cs typeface="+mn-cs"/>
        </a:defRPr>
      </a:lvl6pPr>
      <a:lvl7pPr marL="3656806" algn="l" defTabSz="1218936" rtl="0" eaLnBrk="1" latinLnBrk="0" hangingPunct="1">
        <a:defRPr sz="2400" kern="1200">
          <a:solidFill>
            <a:schemeClr val="tx1"/>
          </a:solidFill>
          <a:latin typeface="+mn-lt"/>
          <a:ea typeface="+mn-ea"/>
          <a:cs typeface="+mn-cs"/>
        </a:defRPr>
      </a:lvl7pPr>
      <a:lvl8pPr marL="4266271" algn="l" defTabSz="1218936" rtl="0" eaLnBrk="1" latinLnBrk="0" hangingPunct="1">
        <a:defRPr sz="2400" kern="1200">
          <a:solidFill>
            <a:schemeClr val="tx1"/>
          </a:solidFill>
          <a:latin typeface="+mn-lt"/>
          <a:ea typeface="+mn-ea"/>
          <a:cs typeface="+mn-cs"/>
        </a:defRPr>
      </a:lvl8pPr>
      <a:lvl9pPr marL="4875739" algn="l" defTabSz="121893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microsoft.com/office/2007/relationships/hdphoto" Target="../media/hdphoto4.wdp"/><Relationship Id="rId5" Type="http://schemas.openxmlformats.org/officeDocument/2006/relationships/image" Target="../media/image12.png"/><Relationship Id="rId4" Type="http://schemas.microsoft.com/office/2007/relationships/hdphoto" Target="../media/hdphoto3.wdp"/></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3.png"/><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3.png"/><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3.png"/><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microsoft.com/office/2007/relationships/hdphoto" Target="../media/hdphoto5.wdp"/><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18.png"/><Relationship Id="rId5" Type="http://schemas.microsoft.com/office/2007/relationships/hdphoto" Target="../media/hdphoto4.wdp"/><Relationship Id="rId10" Type="http://schemas.openxmlformats.org/officeDocument/2006/relationships/image" Target="../media/image13.png"/><Relationship Id="rId4" Type="http://schemas.openxmlformats.org/officeDocument/2006/relationships/image" Target="../media/image12.png"/><Relationship Id="rId9" Type="http://schemas.microsoft.com/office/2007/relationships/hdphoto" Target="../media/hdphoto6.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16.png"/><Relationship Id="rId10" Type="http://schemas.openxmlformats.org/officeDocument/2006/relationships/image" Target="../media/image18.png"/><Relationship Id="rId4" Type="http://schemas.microsoft.com/office/2007/relationships/hdphoto" Target="../media/hdphoto4.wdp"/><Relationship Id="rId9"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4.wdp"/></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4.wdp"/></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4.wdp"/></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4.wdp"/></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4.wdp"/></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image" Target="../media/image13.png"/><Relationship Id="rId5" Type="http://schemas.microsoft.com/office/2007/relationships/hdphoto" Target="../media/hdphoto4.wdp"/><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7" Type="http://schemas.microsoft.com/office/2007/relationships/hdphoto" Target="../media/hdphoto4.wdp"/><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16.png"/><Relationship Id="rId10" Type="http://schemas.openxmlformats.org/officeDocument/2006/relationships/image" Target="../media/image18.png"/><Relationship Id="rId4" Type="http://schemas.microsoft.com/office/2007/relationships/hdphoto" Target="../media/hdphoto4.wdp"/><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桌面\党政机关\11111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911" y="0"/>
            <a:ext cx="12202324" cy="68595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桌面\党政机关\11111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9639" y="1701602"/>
            <a:ext cx="1314685" cy="1055527"/>
          </a:xfrm>
          <a:prstGeom prst="rect">
            <a:avLst/>
          </a:prstGeom>
          <a:noFill/>
          <a:extLst>
            <a:ext uri="{909E8E84-426E-40DD-AFC4-6F175D3DCCD1}">
              <a14:hiddenFill xmlns:a14="http://schemas.microsoft.com/office/drawing/2010/main">
                <a:solidFill>
                  <a:srgbClr val="FFFFFF"/>
                </a:solidFill>
              </a14:hiddenFill>
            </a:ext>
          </a:extLst>
        </p:spPr>
      </p:pic>
      <p:sp>
        <p:nvSpPr>
          <p:cNvPr id="63" name="文本框 8"/>
          <p:cNvSpPr txBox="1"/>
          <p:nvPr/>
        </p:nvSpPr>
        <p:spPr>
          <a:xfrm>
            <a:off x="1138987" y="1835004"/>
            <a:ext cx="4413810" cy="984837"/>
          </a:xfrm>
          <a:prstGeom prst="rect">
            <a:avLst/>
          </a:prstGeom>
          <a:noFill/>
        </p:spPr>
        <p:txBody>
          <a:bodyPr wrap="square" lIns="121873" tIns="60936" rIns="121873" bIns="60936" rtlCol="0">
            <a:spAutoFit/>
          </a:bodyPr>
          <a:lstStyle/>
          <a:p>
            <a:pPr algn="ctr" defTabSz="1218753" fontAlgn="base">
              <a:spcBef>
                <a:spcPct val="0"/>
              </a:spcBef>
              <a:spcAft>
                <a:spcPct val="0"/>
              </a:spcAft>
              <a:defRPr/>
            </a:pPr>
            <a:r>
              <a:rPr lang="zh-CN" altLang="en-US" sz="5600" kern="300" spc="-300" dirty="0" smtClean="0">
                <a:gradFill>
                  <a:gsLst>
                    <a:gs pos="0">
                      <a:srgbClr val="FFFF00"/>
                    </a:gs>
                    <a:gs pos="44000">
                      <a:schemeClr val="accent2">
                        <a:lumMod val="60000"/>
                        <a:lumOff val="40000"/>
                      </a:schemeClr>
                    </a:gs>
                    <a:gs pos="76000">
                      <a:schemeClr val="bg1"/>
                    </a:gs>
                    <a:gs pos="100000">
                      <a:schemeClr val="bg1"/>
                    </a:gs>
                  </a:gsLst>
                  <a:lin ang="16200000" scaled="0"/>
                </a:gradFill>
                <a:effectLst>
                  <a:outerShdw blurRad="38100" dist="38100" dir="2700000" algn="tl">
                    <a:srgbClr val="000000">
                      <a:alpha val="43137"/>
                    </a:srgbClr>
                  </a:outerShdw>
                </a:effectLst>
                <a:latin typeface="华文行楷" pitchFamily="2" charset="-122"/>
                <a:ea typeface="华文行楷" pitchFamily="2" charset="-122"/>
                <a:cs typeface="明兰_UI_TC" pitchFamily="2" charset="-122"/>
              </a:rPr>
              <a:t>十九大报告</a:t>
            </a:r>
            <a:endParaRPr lang="zh-CN" altLang="en-US" sz="5600" kern="300" spc="-300" dirty="0">
              <a:gradFill>
                <a:gsLst>
                  <a:gs pos="0">
                    <a:srgbClr val="FFFF00"/>
                  </a:gs>
                  <a:gs pos="44000">
                    <a:schemeClr val="accent2">
                      <a:lumMod val="60000"/>
                      <a:lumOff val="40000"/>
                    </a:schemeClr>
                  </a:gs>
                  <a:gs pos="76000">
                    <a:schemeClr val="bg1"/>
                  </a:gs>
                  <a:gs pos="100000">
                    <a:schemeClr val="bg1"/>
                  </a:gs>
                </a:gsLst>
                <a:lin ang="16200000" scaled="0"/>
              </a:gradFill>
              <a:effectLst>
                <a:outerShdw blurRad="38100" dist="38100" dir="2700000" algn="tl">
                  <a:srgbClr val="000000">
                    <a:alpha val="43137"/>
                  </a:srgbClr>
                </a:outerShdw>
              </a:effectLst>
              <a:latin typeface="华文行楷" pitchFamily="2" charset="-122"/>
              <a:ea typeface="华文行楷" pitchFamily="2" charset="-122"/>
              <a:cs typeface="明兰_UI_TC" pitchFamily="2" charset="-122"/>
            </a:endParaRPr>
          </a:p>
        </p:txBody>
      </p:sp>
      <p:sp>
        <p:nvSpPr>
          <p:cNvPr id="65" name="文本框 8"/>
          <p:cNvSpPr txBox="1"/>
          <p:nvPr/>
        </p:nvSpPr>
        <p:spPr>
          <a:xfrm>
            <a:off x="190550" y="2871685"/>
            <a:ext cx="7848872" cy="1892777"/>
          </a:xfrm>
          <a:prstGeom prst="rect">
            <a:avLst/>
          </a:prstGeom>
          <a:noFill/>
        </p:spPr>
        <p:txBody>
          <a:bodyPr wrap="square" lIns="121873" tIns="60936" rIns="121873" bIns="60936" rtlCol="0">
            <a:spAutoFit/>
          </a:bodyPr>
          <a:lstStyle/>
          <a:p>
            <a:pPr algn="ctr" defTabSz="1218753" fontAlgn="base">
              <a:spcBef>
                <a:spcPct val="0"/>
              </a:spcBef>
              <a:spcAft>
                <a:spcPct val="0"/>
              </a:spcAft>
              <a:defRPr/>
            </a:pPr>
            <a:r>
              <a:rPr lang="zh-CN" altLang="en-US" sz="11500" kern="300" spc="-300" dirty="0" smtClean="0">
                <a:gradFill>
                  <a:gsLst>
                    <a:gs pos="0">
                      <a:srgbClr val="FFFF00"/>
                    </a:gs>
                    <a:gs pos="44000">
                      <a:schemeClr val="accent2">
                        <a:lumMod val="60000"/>
                        <a:lumOff val="40000"/>
                      </a:schemeClr>
                    </a:gs>
                    <a:gs pos="76000">
                      <a:schemeClr val="bg1"/>
                    </a:gs>
                    <a:gs pos="100000">
                      <a:schemeClr val="bg1"/>
                    </a:gs>
                  </a:gsLst>
                  <a:lin ang="16200000" scaled="0"/>
                </a:gradFill>
                <a:effectLst>
                  <a:outerShdw blurRad="38100" dist="38100" dir="2700000" algn="tl">
                    <a:srgbClr val="000000">
                      <a:alpha val="43137"/>
                    </a:srgbClr>
                  </a:outerShdw>
                </a:effectLst>
                <a:latin typeface="华文行楷" pitchFamily="2" charset="-122"/>
                <a:ea typeface="华文行楷" pitchFamily="2" charset="-122"/>
                <a:cs typeface="明兰_UI_TC" pitchFamily="2" charset="-122"/>
              </a:rPr>
              <a:t>学习词典</a:t>
            </a:r>
            <a:endParaRPr lang="zh-CN" altLang="en-US" sz="11500" kern="300" spc="-300" dirty="0">
              <a:gradFill>
                <a:gsLst>
                  <a:gs pos="0">
                    <a:srgbClr val="FFFF00"/>
                  </a:gs>
                  <a:gs pos="44000">
                    <a:schemeClr val="accent2">
                      <a:lumMod val="60000"/>
                      <a:lumOff val="40000"/>
                    </a:schemeClr>
                  </a:gs>
                  <a:gs pos="76000">
                    <a:schemeClr val="bg1"/>
                  </a:gs>
                  <a:gs pos="100000">
                    <a:schemeClr val="bg1"/>
                  </a:gs>
                </a:gsLst>
                <a:lin ang="16200000" scaled="0"/>
              </a:gradFill>
              <a:effectLst>
                <a:outerShdw blurRad="38100" dist="38100" dir="2700000" algn="tl">
                  <a:srgbClr val="000000">
                    <a:alpha val="43137"/>
                  </a:srgbClr>
                </a:outerShdw>
              </a:effectLst>
              <a:latin typeface="华文行楷" pitchFamily="2" charset="-122"/>
              <a:ea typeface="华文行楷" pitchFamily="2" charset="-122"/>
              <a:cs typeface="明兰_UI_TC" pitchFamily="2" charset="-122"/>
            </a:endParaRPr>
          </a:p>
        </p:txBody>
      </p:sp>
      <p:grpSp>
        <p:nvGrpSpPr>
          <p:cNvPr id="28" name="Group 550"/>
          <p:cNvGrpSpPr>
            <a:grpSpLocks/>
          </p:cNvGrpSpPr>
          <p:nvPr/>
        </p:nvGrpSpPr>
        <p:grpSpPr bwMode="auto">
          <a:xfrm>
            <a:off x="2640960" y="-1350481"/>
            <a:ext cx="2233613" cy="2232025"/>
            <a:chOff x="295" y="3475"/>
            <a:chExt cx="1407" cy="1407"/>
          </a:xfrm>
        </p:grpSpPr>
        <p:sp>
          <p:nvSpPr>
            <p:cNvPr id="29"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a:extLst/>
          </p:spPr>
          <p:txBody>
            <a:bodyPr wrap="none" anchor="ctr"/>
            <a:lstStyle/>
            <a:p>
              <a:pPr>
                <a:defRPr/>
              </a:pPr>
              <a:endParaRPr lang="zh-CN" altLang="en-US"/>
            </a:p>
          </p:txBody>
        </p:sp>
        <p:grpSp>
          <p:nvGrpSpPr>
            <p:cNvPr id="30" name="Group 552"/>
            <p:cNvGrpSpPr>
              <a:grpSpLocks/>
            </p:cNvGrpSpPr>
            <p:nvPr/>
          </p:nvGrpSpPr>
          <p:grpSpPr bwMode="auto">
            <a:xfrm>
              <a:off x="476" y="3657"/>
              <a:ext cx="1050" cy="1050"/>
              <a:chOff x="-6056" y="-2208"/>
              <a:chExt cx="2208" cy="2208"/>
            </a:xfrm>
          </p:grpSpPr>
          <p:sp>
            <p:nvSpPr>
              <p:cNvPr id="31" name="Oval 553"/>
              <p:cNvSpPr>
                <a:spLocks noChangeArrowheads="1"/>
              </p:cNvSpPr>
              <p:nvPr/>
            </p:nvSpPr>
            <p:spPr bwMode="auto">
              <a:xfrm>
                <a:off x="-6056" y="-2132"/>
                <a:ext cx="2132" cy="2132"/>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nvGrpSpPr>
              <p:cNvPr id="32" name="Group 554"/>
              <p:cNvGrpSpPr>
                <a:grpSpLocks/>
              </p:cNvGrpSpPr>
              <p:nvPr/>
            </p:nvGrpSpPr>
            <p:grpSpPr bwMode="auto">
              <a:xfrm>
                <a:off x="-6056" y="-2208"/>
                <a:ext cx="2208" cy="2208"/>
                <a:chOff x="-4060" y="-879"/>
                <a:chExt cx="2208" cy="2208"/>
              </a:xfrm>
            </p:grpSpPr>
            <p:grpSp>
              <p:nvGrpSpPr>
                <p:cNvPr id="33" name="Group 555"/>
                <p:cNvGrpSpPr>
                  <a:grpSpLocks/>
                </p:cNvGrpSpPr>
                <p:nvPr/>
              </p:nvGrpSpPr>
              <p:grpSpPr bwMode="auto">
                <a:xfrm>
                  <a:off x="-4060" y="-879"/>
                  <a:ext cx="2208" cy="2208"/>
                  <a:chOff x="-3924" y="-788"/>
                  <a:chExt cx="2208" cy="2208"/>
                </a:xfrm>
              </p:grpSpPr>
              <p:grpSp>
                <p:nvGrpSpPr>
                  <p:cNvPr id="49" name="Group 556"/>
                  <p:cNvGrpSpPr>
                    <a:grpSpLocks noChangeAspect="1"/>
                  </p:cNvGrpSpPr>
                  <p:nvPr/>
                </p:nvGrpSpPr>
                <p:grpSpPr bwMode="auto">
                  <a:xfrm>
                    <a:off x="-3924" y="-788"/>
                    <a:ext cx="2208" cy="2202"/>
                    <a:chOff x="168" y="696"/>
                    <a:chExt cx="1429" cy="1429"/>
                  </a:xfrm>
                </p:grpSpPr>
                <p:grpSp>
                  <p:nvGrpSpPr>
                    <p:cNvPr id="57" name="Group 557"/>
                    <p:cNvGrpSpPr>
                      <a:grpSpLocks noChangeAspect="1"/>
                    </p:cNvGrpSpPr>
                    <p:nvPr/>
                  </p:nvGrpSpPr>
                  <p:grpSpPr bwMode="auto">
                    <a:xfrm>
                      <a:off x="854" y="696"/>
                      <a:ext cx="56" cy="1429"/>
                      <a:chOff x="845" y="696"/>
                      <a:chExt cx="56" cy="1429"/>
                    </a:xfrm>
                  </p:grpSpPr>
                  <p:sp>
                    <p:nvSpPr>
                      <p:cNvPr id="61" name="AutoShape 55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62" name="AutoShape 55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58" name="Group 560"/>
                    <p:cNvGrpSpPr>
                      <a:grpSpLocks noChangeAspect="1"/>
                    </p:cNvGrpSpPr>
                    <p:nvPr/>
                  </p:nvGrpSpPr>
                  <p:grpSpPr bwMode="auto">
                    <a:xfrm rot="5400000">
                      <a:off x="855" y="696"/>
                      <a:ext cx="56" cy="1429"/>
                      <a:chOff x="845" y="696"/>
                      <a:chExt cx="56" cy="1429"/>
                    </a:xfrm>
                  </p:grpSpPr>
                  <p:sp>
                    <p:nvSpPr>
                      <p:cNvPr id="59" name="AutoShape 561"/>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60" name="AutoShape 562"/>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nvGrpSpPr>
                  <p:cNvPr id="50" name="Group 563"/>
                  <p:cNvGrpSpPr>
                    <a:grpSpLocks noChangeAspect="1"/>
                  </p:cNvGrpSpPr>
                  <p:nvPr/>
                </p:nvGrpSpPr>
                <p:grpSpPr bwMode="auto">
                  <a:xfrm rot="2700000">
                    <a:off x="-3927" y="-785"/>
                    <a:ext cx="2208" cy="2202"/>
                    <a:chOff x="168" y="696"/>
                    <a:chExt cx="1429" cy="1429"/>
                  </a:xfrm>
                </p:grpSpPr>
                <p:grpSp>
                  <p:nvGrpSpPr>
                    <p:cNvPr id="51" name="Group 564"/>
                    <p:cNvGrpSpPr>
                      <a:grpSpLocks noChangeAspect="1"/>
                    </p:cNvGrpSpPr>
                    <p:nvPr/>
                  </p:nvGrpSpPr>
                  <p:grpSpPr bwMode="auto">
                    <a:xfrm>
                      <a:off x="854" y="696"/>
                      <a:ext cx="56" cy="1429"/>
                      <a:chOff x="845" y="696"/>
                      <a:chExt cx="56" cy="1429"/>
                    </a:xfrm>
                  </p:grpSpPr>
                  <p:sp>
                    <p:nvSpPr>
                      <p:cNvPr id="55" name="AutoShape 565"/>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6" name="AutoShape 566"/>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52" name="Group 567"/>
                    <p:cNvGrpSpPr>
                      <a:grpSpLocks noChangeAspect="1"/>
                    </p:cNvGrpSpPr>
                    <p:nvPr/>
                  </p:nvGrpSpPr>
                  <p:grpSpPr bwMode="auto">
                    <a:xfrm rot="5400000">
                      <a:off x="855" y="696"/>
                      <a:ext cx="56" cy="1429"/>
                      <a:chOff x="845" y="696"/>
                      <a:chExt cx="56" cy="1429"/>
                    </a:xfrm>
                  </p:grpSpPr>
                  <p:sp>
                    <p:nvSpPr>
                      <p:cNvPr id="53" name="AutoShape 56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54" name="AutoShape 56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grpSp>
              <p:nvGrpSpPr>
                <p:cNvPr id="34" name="Group 570"/>
                <p:cNvGrpSpPr>
                  <a:grpSpLocks/>
                </p:cNvGrpSpPr>
                <p:nvPr/>
              </p:nvGrpSpPr>
              <p:grpSpPr bwMode="auto">
                <a:xfrm rot="1320000">
                  <a:off x="-3742" y="-520"/>
                  <a:ext cx="1546" cy="1546"/>
                  <a:chOff x="-3924" y="-788"/>
                  <a:chExt cx="2208" cy="2208"/>
                </a:xfrm>
              </p:grpSpPr>
              <p:grpSp>
                <p:nvGrpSpPr>
                  <p:cNvPr id="35" name="Group 571"/>
                  <p:cNvGrpSpPr>
                    <a:grpSpLocks noChangeAspect="1"/>
                  </p:cNvGrpSpPr>
                  <p:nvPr/>
                </p:nvGrpSpPr>
                <p:grpSpPr bwMode="auto">
                  <a:xfrm>
                    <a:off x="-3924" y="-788"/>
                    <a:ext cx="2208" cy="2202"/>
                    <a:chOff x="168" y="696"/>
                    <a:chExt cx="1429" cy="1429"/>
                  </a:xfrm>
                </p:grpSpPr>
                <p:grpSp>
                  <p:nvGrpSpPr>
                    <p:cNvPr id="43" name="Group 572"/>
                    <p:cNvGrpSpPr>
                      <a:grpSpLocks noChangeAspect="1"/>
                    </p:cNvGrpSpPr>
                    <p:nvPr/>
                  </p:nvGrpSpPr>
                  <p:grpSpPr bwMode="auto">
                    <a:xfrm>
                      <a:off x="854" y="696"/>
                      <a:ext cx="56" cy="1429"/>
                      <a:chOff x="845" y="696"/>
                      <a:chExt cx="56" cy="1429"/>
                    </a:xfrm>
                  </p:grpSpPr>
                  <p:sp>
                    <p:nvSpPr>
                      <p:cNvPr id="47" name="AutoShape 57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8" name="AutoShape 57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44" name="Group 575"/>
                    <p:cNvGrpSpPr>
                      <a:grpSpLocks noChangeAspect="1"/>
                    </p:cNvGrpSpPr>
                    <p:nvPr/>
                  </p:nvGrpSpPr>
                  <p:grpSpPr bwMode="auto">
                    <a:xfrm rot="5400000">
                      <a:off x="855" y="696"/>
                      <a:ext cx="56" cy="1429"/>
                      <a:chOff x="845" y="696"/>
                      <a:chExt cx="56" cy="1429"/>
                    </a:xfrm>
                  </p:grpSpPr>
                  <p:sp>
                    <p:nvSpPr>
                      <p:cNvPr id="45" name="AutoShape 576"/>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6" name="AutoShape 577"/>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nvGrpSpPr>
                  <p:cNvPr id="36" name="Group 578"/>
                  <p:cNvGrpSpPr>
                    <a:grpSpLocks noChangeAspect="1"/>
                  </p:cNvGrpSpPr>
                  <p:nvPr/>
                </p:nvGrpSpPr>
                <p:grpSpPr bwMode="auto">
                  <a:xfrm rot="2700000">
                    <a:off x="-3927" y="-785"/>
                    <a:ext cx="2208" cy="2202"/>
                    <a:chOff x="168" y="696"/>
                    <a:chExt cx="1429" cy="1429"/>
                  </a:xfrm>
                </p:grpSpPr>
                <p:grpSp>
                  <p:nvGrpSpPr>
                    <p:cNvPr id="37" name="Group 579"/>
                    <p:cNvGrpSpPr>
                      <a:grpSpLocks noChangeAspect="1"/>
                    </p:cNvGrpSpPr>
                    <p:nvPr/>
                  </p:nvGrpSpPr>
                  <p:grpSpPr bwMode="auto">
                    <a:xfrm>
                      <a:off x="854" y="696"/>
                      <a:ext cx="56" cy="1429"/>
                      <a:chOff x="845" y="696"/>
                      <a:chExt cx="56" cy="1429"/>
                    </a:xfrm>
                  </p:grpSpPr>
                  <p:sp>
                    <p:nvSpPr>
                      <p:cNvPr id="41" name="AutoShape 580"/>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2" name="AutoShape 581"/>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38" name="Group 582"/>
                    <p:cNvGrpSpPr>
                      <a:grpSpLocks noChangeAspect="1"/>
                    </p:cNvGrpSpPr>
                    <p:nvPr/>
                  </p:nvGrpSpPr>
                  <p:grpSpPr bwMode="auto">
                    <a:xfrm rot="5400000">
                      <a:off x="855" y="696"/>
                      <a:ext cx="56" cy="1429"/>
                      <a:chOff x="845" y="696"/>
                      <a:chExt cx="56" cy="1429"/>
                    </a:xfrm>
                  </p:grpSpPr>
                  <p:sp>
                    <p:nvSpPr>
                      <p:cNvPr id="39" name="AutoShape 58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0" name="AutoShape 58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grpSp>
        </p:grpSp>
      </p:grpSp>
    </p:spTree>
    <p:extLst>
      <p:ext uri="{BB962C8B-B14F-4D97-AF65-F5344CB8AC3E}">
        <p14:creationId xmlns:p14="http://schemas.microsoft.com/office/powerpoint/2010/main" val="427447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ppt_w</p:attrName>
                                        </p:attrNameLst>
                                      </p:cBhvr>
                                      <p:tavLst>
                                        <p:tav tm="0">
                                          <p:val>
                                            <p:fltVal val="0"/>
                                          </p:val>
                                        </p:tav>
                                        <p:tav tm="100000">
                                          <p:val>
                                            <p:strVal val="#ppt_w"/>
                                          </p:val>
                                        </p:tav>
                                      </p:tavLst>
                                    </p:anim>
                                    <p:anim calcmode="lin" valueType="num">
                                      <p:cBhvr>
                                        <p:cTn id="14" dur="500" fill="hold"/>
                                        <p:tgtEl>
                                          <p:spTgt spid="63"/>
                                        </p:tgtEl>
                                        <p:attrNameLst>
                                          <p:attrName>ppt_h</p:attrName>
                                        </p:attrNameLst>
                                      </p:cBhvr>
                                      <p:tavLst>
                                        <p:tav tm="0">
                                          <p:val>
                                            <p:fltVal val="0"/>
                                          </p:val>
                                        </p:tav>
                                        <p:tav tm="100000">
                                          <p:val>
                                            <p:strVal val="#ppt_h"/>
                                          </p:val>
                                        </p:tav>
                                      </p:tavLst>
                                    </p:anim>
                                    <p:animEffect transition="in" filter="fade">
                                      <p:cBhvr>
                                        <p:cTn id="15" dur="500"/>
                                        <p:tgtEl>
                                          <p:spTgt spid="6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2500"/>
                            </p:stCondLst>
                            <p:childTnLst>
                              <p:par>
                                <p:cTn id="27" presetID="6" presetClass="emph" presetSubtype="0" fill="hold" nodeType="afterEffect">
                                  <p:stCondLst>
                                    <p:cond delay="0"/>
                                  </p:stCondLst>
                                  <p:childTnLst>
                                    <p:animScale>
                                      <p:cBhvr>
                                        <p:cTn id="28" dur="2000" fill="hold"/>
                                        <p:tgtEl>
                                          <p:spTgt spid="28"/>
                                        </p:tgtEl>
                                      </p:cBhvr>
                                      <p:by x="400000" y="400000"/>
                                    </p:animScale>
                                  </p:childTnLst>
                                </p:cTn>
                              </p:par>
                            </p:childTnLst>
                          </p:cTn>
                        </p:par>
                        <p:par>
                          <p:cTn id="29" fill="hold">
                            <p:stCondLst>
                              <p:cond delay="4500"/>
                            </p:stCondLst>
                            <p:childTnLst>
                              <p:par>
                                <p:cTn id="30" presetID="6" presetClass="emph" presetSubtype="0" autoRev="1" fill="hold" nodeType="afterEffect">
                                  <p:stCondLst>
                                    <p:cond delay="0"/>
                                  </p:stCondLst>
                                  <p:childTnLst>
                                    <p:animScale>
                                      <p:cBhvr>
                                        <p:cTn id="31" dur="1225" fill="hold"/>
                                        <p:tgtEl>
                                          <p:spTgt spid="28"/>
                                        </p:tgtEl>
                                      </p:cBhvr>
                                      <p:by x="400000" y="400000"/>
                                    </p:animScale>
                                  </p:childTnLst>
                                </p:cTn>
                              </p:par>
                              <p:par>
                                <p:cTn id="32" presetID="10" presetClass="exit" presetSubtype="0" fill="hold" nodeType="withEffect">
                                  <p:stCondLst>
                                    <p:cond delay="0"/>
                                  </p:stCondLst>
                                  <p:childTnLst>
                                    <p:animEffect transition="out" filter="fade">
                                      <p:cBhvr>
                                        <p:cTn id="33" dur="2000"/>
                                        <p:tgtEl>
                                          <p:spTgt spid="28"/>
                                        </p:tgtEl>
                                      </p:cBhvr>
                                    </p:animEffect>
                                    <p:set>
                                      <p:cBhvr>
                                        <p:cTn id="34" dur="1" fill="hold">
                                          <p:stCondLst>
                                            <p:cond delay="1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486694" y="405458"/>
            <a:ext cx="4799975" cy="575867"/>
          </a:xfrm>
        </p:spPr>
        <p:txBody>
          <a:bodyPr>
            <a:noAutofit/>
          </a:bodyPr>
          <a:lstStyle/>
          <a:p>
            <a:pPr defTabSz="1218753" fontAlgn="base">
              <a:spcBef>
                <a:spcPct val="0"/>
              </a:spcBef>
              <a:spcAft>
                <a:spcPct val="0"/>
              </a:spcAft>
              <a:defRPr/>
            </a:pPr>
            <a:r>
              <a:rPr lang="zh-CN" altLang="en-US" sz="2800"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四个伟大</a:t>
            </a:r>
            <a:endParaRPr lang="zh-CN" altLang="en-US" sz="2800"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1" name="文本框 10"/>
          <p:cNvSpPr txBox="1"/>
          <p:nvPr/>
        </p:nvSpPr>
        <p:spPr>
          <a:xfrm>
            <a:off x="35109" y="7205540"/>
            <a:ext cx="1368401" cy="492557"/>
          </a:xfrm>
          <a:prstGeom prst="rect">
            <a:avLst/>
          </a:prstGeom>
          <a:noFill/>
        </p:spPr>
        <p:txBody>
          <a:bodyPr wrap="square" lIns="121891" tIns="60945" rIns="121891" bIns="60945" rtlCol="0">
            <a:spAutoFit/>
          </a:bodyPr>
          <a:lstStyle/>
          <a:p>
            <a:r>
              <a:rPr lang="zh-CN" altLang="en-US" dirty="0"/>
              <a:t>延时符</a:t>
            </a:r>
          </a:p>
        </p:txBody>
      </p:sp>
      <p:sp>
        <p:nvSpPr>
          <p:cNvPr id="22" name="矩形 21"/>
          <p:cNvSpPr/>
          <p:nvPr/>
        </p:nvSpPr>
        <p:spPr>
          <a:xfrm>
            <a:off x="2278782" y="5302002"/>
            <a:ext cx="6840760" cy="720080"/>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eaLnBrk="1" fontAlgn="auto" hangingPunct="1">
              <a:lnSpc>
                <a:spcPct val="120000"/>
              </a:lnSpc>
              <a:spcBef>
                <a:spcPts val="0"/>
              </a:spcBef>
              <a:spcAft>
                <a:spcPts val="0"/>
              </a:spcAft>
              <a:buClrTx/>
              <a:buSzTx/>
              <a:defRPr/>
            </a:pPr>
            <a:r>
              <a:rPr lang="zh-CN" altLang="en-US" sz="2000" b="1" kern="0" dirty="0" smtClean="0">
                <a:solidFill>
                  <a:schemeClr val="accent1"/>
                </a:solidFill>
                <a:latin typeface="微软雅黑" pitchFamily="34" charset="-122"/>
                <a:ea typeface="微软雅黑" pitchFamily="34" charset="-122"/>
              </a:rPr>
              <a:t>其中起决定性作用的是党的建设新的伟大工程</a:t>
            </a:r>
            <a:endParaRPr lang="zh-CN" altLang="en-US" sz="2000" b="1" kern="0" dirty="0">
              <a:solidFill>
                <a:schemeClr val="accent1"/>
              </a:solidFill>
              <a:latin typeface="微软雅黑" pitchFamily="34" charset="-122"/>
              <a:ea typeface="微软雅黑" pitchFamily="34" charset="-122"/>
            </a:endParaRPr>
          </a:p>
        </p:txBody>
      </p:sp>
      <p:grpSp>
        <p:nvGrpSpPr>
          <p:cNvPr id="34" name="组合 33"/>
          <p:cNvGrpSpPr/>
          <p:nvPr/>
        </p:nvGrpSpPr>
        <p:grpSpPr>
          <a:xfrm>
            <a:off x="1558702" y="1557586"/>
            <a:ext cx="2592288" cy="2202475"/>
            <a:chOff x="3903574" y="2289928"/>
            <a:chExt cx="1586249" cy="1292655"/>
          </a:xfrm>
        </p:grpSpPr>
        <p:sp>
          <p:nvSpPr>
            <p:cNvPr id="38" name="AutoShape 17"/>
            <p:cNvSpPr>
              <a:spLocks noChangeArrowheads="1"/>
            </p:cNvSpPr>
            <p:nvPr/>
          </p:nvSpPr>
          <p:spPr bwMode="auto">
            <a:xfrm>
              <a:off x="3903574" y="2289928"/>
              <a:ext cx="1586249" cy="1292655"/>
            </a:xfrm>
            <a:prstGeom prst="hexagon">
              <a:avLst>
                <a:gd name="adj" fmla="val 30740"/>
                <a:gd name="vf" fmla="val 11547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en-US" altLang="zh-SG" sz="2000" b="1" dirty="0">
                <a:solidFill>
                  <a:schemeClr val="bg1"/>
                </a:solidFill>
                <a:latin typeface="微软雅黑" pitchFamily="34" charset="-122"/>
                <a:ea typeface="微软雅黑" pitchFamily="34" charset="-122"/>
              </a:endParaRPr>
            </a:p>
          </p:txBody>
        </p:sp>
        <p:sp>
          <p:nvSpPr>
            <p:cNvPr id="39" name="TextBox 38"/>
            <p:cNvSpPr txBox="1"/>
            <p:nvPr/>
          </p:nvSpPr>
          <p:spPr>
            <a:xfrm>
              <a:off x="4163250" y="2475630"/>
              <a:ext cx="1066897" cy="921249"/>
            </a:xfrm>
            <a:prstGeom prst="rect">
              <a:avLst/>
            </a:prstGeom>
            <a:noFill/>
          </p:spPr>
          <p:txBody>
            <a:bodyPr wrap="square" rtlCol="0">
              <a:spAutoFit/>
            </a:bodyPr>
            <a:lstStyle/>
            <a:p>
              <a:pPr algn="ctr"/>
              <a:r>
                <a:rPr lang="zh-CN" altLang="en-US" sz="4800" dirty="0" smtClean="0">
                  <a:solidFill>
                    <a:schemeClr val="bg1"/>
                  </a:solidFill>
                  <a:latin typeface="微软雅黑" pitchFamily="34" charset="-122"/>
                  <a:ea typeface="微软雅黑" pitchFamily="34" charset="-122"/>
                  <a:cs typeface="Arial Unicode MS" pitchFamily="34" charset="-122"/>
                </a:rPr>
                <a:t>伟大斗争</a:t>
              </a:r>
              <a:endParaRPr lang="en-US" altLang="zh-CN" sz="4800" dirty="0">
                <a:solidFill>
                  <a:schemeClr val="bg1"/>
                </a:solidFill>
                <a:latin typeface="微软雅黑" pitchFamily="34" charset="-122"/>
                <a:ea typeface="微软雅黑" pitchFamily="34" charset="-122"/>
                <a:cs typeface="Arial Unicode MS" pitchFamily="34" charset="-122"/>
              </a:endParaRPr>
            </a:p>
          </p:txBody>
        </p:sp>
      </p:grpSp>
      <p:grpSp>
        <p:nvGrpSpPr>
          <p:cNvPr id="13" name="组合 12"/>
          <p:cNvGrpSpPr/>
          <p:nvPr/>
        </p:nvGrpSpPr>
        <p:grpSpPr>
          <a:xfrm>
            <a:off x="3639255" y="2811223"/>
            <a:ext cx="2592288" cy="2202475"/>
            <a:chOff x="3903574" y="2289928"/>
            <a:chExt cx="1586249" cy="1292655"/>
          </a:xfrm>
        </p:grpSpPr>
        <p:sp>
          <p:nvSpPr>
            <p:cNvPr id="14" name="AutoShape 17"/>
            <p:cNvSpPr>
              <a:spLocks noChangeArrowheads="1"/>
            </p:cNvSpPr>
            <p:nvPr/>
          </p:nvSpPr>
          <p:spPr bwMode="auto">
            <a:xfrm>
              <a:off x="3903574" y="2289928"/>
              <a:ext cx="1586249" cy="1292655"/>
            </a:xfrm>
            <a:prstGeom prst="hexagon">
              <a:avLst>
                <a:gd name="adj" fmla="val 30740"/>
                <a:gd name="vf" fmla="val 11547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en-US" altLang="zh-SG" sz="2000" b="1" dirty="0">
                <a:solidFill>
                  <a:schemeClr val="bg1"/>
                </a:solidFill>
                <a:latin typeface="微软雅黑" pitchFamily="34" charset="-122"/>
                <a:ea typeface="微软雅黑" pitchFamily="34" charset="-122"/>
              </a:endParaRPr>
            </a:p>
          </p:txBody>
        </p:sp>
        <p:sp>
          <p:nvSpPr>
            <p:cNvPr id="15" name="TextBox 14"/>
            <p:cNvSpPr txBox="1"/>
            <p:nvPr/>
          </p:nvSpPr>
          <p:spPr>
            <a:xfrm>
              <a:off x="4163250" y="2475630"/>
              <a:ext cx="1066897" cy="921249"/>
            </a:xfrm>
            <a:prstGeom prst="rect">
              <a:avLst/>
            </a:prstGeom>
            <a:noFill/>
          </p:spPr>
          <p:txBody>
            <a:bodyPr wrap="square" rtlCol="0">
              <a:spAutoFit/>
            </a:bodyPr>
            <a:lstStyle/>
            <a:p>
              <a:pPr algn="ctr"/>
              <a:r>
                <a:rPr lang="zh-CN" altLang="en-US" sz="4800" dirty="0" smtClean="0">
                  <a:solidFill>
                    <a:schemeClr val="bg1"/>
                  </a:solidFill>
                  <a:latin typeface="微软雅黑" pitchFamily="34" charset="-122"/>
                  <a:ea typeface="微软雅黑" pitchFamily="34" charset="-122"/>
                  <a:cs typeface="Arial Unicode MS" pitchFamily="34" charset="-122"/>
                </a:rPr>
                <a:t>伟大工程</a:t>
              </a:r>
              <a:endParaRPr lang="en-US" altLang="zh-CN" sz="4800" dirty="0">
                <a:solidFill>
                  <a:schemeClr val="bg1"/>
                </a:solidFill>
                <a:latin typeface="微软雅黑" pitchFamily="34" charset="-122"/>
                <a:ea typeface="微软雅黑" pitchFamily="34" charset="-122"/>
                <a:cs typeface="Arial Unicode MS" pitchFamily="34" charset="-122"/>
              </a:endParaRPr>
            </a:p>
          </p:txBody>
        </p:sp>
      </p:grpSp>
      <p:grpSp>
        <p:nvGrpSpPr>
          <p:cNvPr id="16" name="组合 15"/>
          <p:cNvGrpSpPr/>
          <p:nvPr/>
        </p:nvGrpSpPr>
        <p:grpSpPr>
          <a:xfrm>
            <a:off x="5735166" y="1679607"/>
            <a:ext cx="2592288" cy="2202475"/>
            <a:chOff x="3903574" y="2289928"/>
            <a:chExt cx="1586249" cy="1292655"/>
          </a:xfrm>
        </p:grpSpPr>
        <p:sp>
          <p:nvSpPr>
            <p:cNvPr id="17" name="AutoShape 17"/>
            <p:cNvSpPr>
              <a:spLocks noChangeArrowheads="1"/>
            </p:cNvSpPr>
            <p:nvPr/>
          </p:nvSpPr>
          <p:spPr bwMode="auto">
            <a:xfrm>
              <a:off x="3903574" y="2289928"/>
              <a:ext cx="1586249" cy="1292655"/>
            </a:xfrm>
            <a:prstGeom prst="hexagon">
              <a:avLst>
                <a:gd name="adj" fmla="val 30740"/>
                <a:gd name="vf" fmla="val 11547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en-US" altLang="zh-SG" sz="2000" b="1" dirty="0">
                <a:solidFill>
                  <a:schemeClr val="bg1"/>
                </a:solidFill>
                <a:latin typeface="微软雅黑" pitchFamily="34" charset="-122"/>
                <a:ea typeface="微软雅黑" pitchFamily="34" charset="-122"/>
              </a:endParaRPr>
            </a:p>
          </p:txBody>
        </p:sp>
        <p:sp>
          <p:nvSpPr>
            <p:cNvPr id="24" name="TextBox 23"/>
            <p:cNvSpPr txBox="1"/>
            <p:nvPr/>
          </p:nvSpPr>
          <p:spPr>
            <a:xfrm>
              <a:off x="4163250" y="2475630"/>
              <a:ext cx="1066897" cy="921249"/>
            </a:xfrm>
            <a:prstGeom prst="rect">
              <a:avLst/>
            </a:prstGeom>
            <a:noFill/>
          </p:spPr>
          <p:txBody>
            <a:bodyPr wrap="square" rtlCol="0">
              <a:spAutoFit/>
            </a:bodyPr>
            <a:lstStyle/>
            <a:p>
              <a:pPr algn="ctr"/>
              <a:r>
                <a:rPr lang="zh-CN" altLang="en-US" sz="4800" dirty="0" smtClean="0">
                  <a:solidFill>
                    <a:schemeClr val="bg1"/>
                  </a:solidFill>
                  <a:latin typeface="微软雅黑" pitchFamily="34" charset="-122"/>
                  <a:ea typeface="微软雅黑" pitchFamily="34" charset="-122"/>
                  <a:cs typeface="Arial Unicode MS" pitchFamily="34" charset="-122"/>
                </a:rPr>
                <a:t>伟大事业</a:t>
              </a:r>
              <a:endParaRPr lang="en-US" altLang="zh-CN" sz="4800" dirty="0">
                <a:solidFill>
                  <a:schemeClr val="bg1"/>
                </a:solidFill>
                <a:latin typeface="微软雅黑" pitchFamily="34" charset="-122"/>
                <a:ea typeface="微软雅黑" pitchFamily="34" charset="-122"/>
                <a:cs typeface="Arial Unicode MS" pitchFamily="34" charset="-122"/>
              </a:endParaRPr>
            </a:p>
          </p:txBody>
        </p:sp>
      </p:grpSp>
      <p:grpSp>
        <p:nvGrpSpPr>
          <p:cNvPr id="25" name="组合 24"/>
          <p:cNvGrpSpPr/>
          <p:nvPr/>
        </p:nvGrpSpPr>
        <p:grpSpPr>
          <a:xfrm>
            <a:off x="7823398" y="2903743"/>
            <a:ext cx="2592288" cy="2202475"/>
            <a:chOff x="3903574" y="2289928"/>
            <a:chExt cx="1586249" cy="1292655"/>
          </a:xfrm>
        </p:grpSpPr>
        <p:sp>
          <p:nvSpPr>
            <p:cNvPr id="26" name="AutoShape 17"/>
            <p:cNvSpPr>
              <a:spLocks noChangeArrowheads="1"/>
            </p:cNvSpPr>
            <p:nvPr/>
          </p:nvSpPr>
          <p:spPr bwMode="auto">
            <a:xfrm>
              <a:off x="3903574" y="2289928"/>
              <a:ext cx="1586249" cy="1292655"/>
            </a:xfrm>
            <a:prstGeom prst="hexagon">
              <a:avLst>
                <a:gd name="adj" fmla="val 30740"/>
                <a:gd name="vf" fmla="val 11547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en-US" altLang="zh-SG" sz="2000" b="1" dirty="0">
                <a:solidFill>
                  <a:schemeClr val="bg1"/>
                </a:solidFill>
                <a:latin typeface="微软雅黑" pitchFamily="34" charset="-122"/>
                <a:ea typeface="微软雅黑" pitchFamily="34" charset="-122"/>
              </a:endParaRPr>
            </a:p>
          </p:txBody>
        </p:sp>
        <p:sp>
          <p:nvSpPr>
            <p:cNvPr id="27" name="TextBox 26"/>
            <p:cNvSpPr txBox="1"/>
            <p:nvPr/>
          </p:nvSpPr>
          <p:spPr>
            <a:xfrm>
              <a:off x="4163250" y="2475630"/>
              <a:ext cx="1066897" cy="921249"/>
            </a:xfrm>
            <a:prstGeom prst="rect">
              <a:avLst/>
            </a:prstGeom>
            <a:noFill/>
          </p:spPr>
          <p:txBody>
            <a:bodyPr wrap="square" rtlCol="0">
              <a:spAutoFit/>
            </a:bodyPr>
            <a:lstStyle/>
            <a:p>
              <a:pPr algn="ctr"/>
              <a:r>
                <a:rPr lang="zh-CN" altLang="en-US" sz="4800" dirty="0" smtClean="0">
                  <a:solidFill>
                    <a:schemeClr val="bg1"/>
                  </a:solidFill>
                  <a:latin typeface="微软雅黑" pitchFamily="34" charset="-122"/>
                  <a:ea typeface="微软雅黑" pitchFamily="34" charset="-122"/>
                  <a:cs typeface="Arial Unicode MS" pitchFamily="34" charset="-122"/>
                </a:rPr>
                <a:t>伟大梦想</a:t>
              </a:r>
              <a:endParaRPr lang="en-US" altLang="zh-CN" sz="4800" dirty="0">
                <a:solidFill>
                  <a:schemeClr val="bg1"/>
                </a:solidFill>
                <a:latin typeface="微软雅黑" pitchFamily="34" charset="-122"/>
                <a:ea typeface="微软雅黑" pitchFamily="34" charset="-122"/>
                <a:cs typeface="Arial Unicode MS" pitchFamily="34" charset="-122"/>
              </a:endParaRPr>
            </a:p>
          </p:txBody>
        </p:sp>
      </p:grpSp>
    </p:spTree>
    <p:extLst>
      <p:ext uri="{BB962C8B-B14F-4D97-AF65-F5344CB8AC3E}">
        <p14:creationId xmlns:p14="http://schemas.microsoft.com/office/powerpoint/2010/main" val="19185342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1000" fill="hold"/>
                                        <p:tgtEl>
                                          <p:spTgt spid="34"/>
                                        </p:tgtEl>
                                        <p:attrNameLst>
                                          <p:attrName>ppt_w</p:attrName>
                                        </p:attrNameLst>
                                      </p:cBhvr>
                                      <p:tavLst>
                                        <p:tav tm="0">
                                          <p:val>
                                            <p:fltVal val="0"/>
                                          </p:val>
                                        </p:tav>
                                        <p:tav tm="100000">
                                          <p:val>
                                            <p:strVal val="#ppt_w"/>
                                          </p:val>
                                        </p:tav>
                                      </p:tavLst>
                                    </p:anim>
                                    <p:anim calcmode="lin" valueType="num">
                                      <p:cBhvr>
                                        <p:cTn id="12" dur="1000" fill="hold"/>
                                        <p:tgtEl>
                                          <p:spTgt spid="34"/>
                                        </p:tgtEl>
                                        <p:attrNameLst>
                                          <p:attrName>ppt_h</p:attrName>
                                        </p:attrNameLst>
                                      </p:cBhvr>
                                      <p:tavLst>
                                        <p:tav tm="0">
                                          <p:val>
                                            <p:fltVal val="0"/>
                                          </p:val>
                                        </p:tav>
                                        <p:tav tm="100000">
                                          <p:val>
                                            <p:strVal val="#ppt_h"/>
                                          </p:val>
                                        </p:tav>
                                      </p:tavLst>
                                    </p:anim>
                                    <p:anim calcmode="lin" valueType="num">
                                      <p:cBhvr>
                                        <p:cTn id="13" dur="1000" fill="hold"/>
                                        <p:tgtEl>
                                          <p:spTgt spid="34"/>
                                        </p:tgtEl>
                                        <p:attrNameLst>
                                          <p:attrName>style.rotation</p:attrName>
                                        </p:attrNameLst>
                                      </p:cBhvr>
                                      <p:tavLst>
                                        <p:tav tm="0">
                                          <p:val>
                                            <p:fltVal val="90"/>
                                          </p:val>
                                        </p:tav>
                                        <p:tav tm="100000">
                                          <p:val>
                                            <p:fltVal val="0"/>
                                          </p:val>
                                        </p:tav>
                                      </p:tavLst>
                                    </p:anim>
                                    <p:animEffect transition="in" filter="fade">
                                      <p:cBhvr>
                                        <p:cTn id="14" dur="1000"/>
                                        <p:tgtEl>
                                          <p:spTgt spid="34"/>
                                        </p:tgtEl>
                                      </p:cBhvr>
                                    </p:animEffect>
                                  </p:childTnLst>
                                </p:cTn>
                              </p:par>
                            </p:childTnLst>
                          </p:cTn>
                        </p:par>
                        <p:par>
                          <p:cTn id="15" fill="hold">
                            <p:stCondLst>
                              <p:cond delay="2500"/>
                            </p:stCondLst>
                            <p:childTnLst>
                              <p:par>
                                <p:cTn id="16" presetID="31"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1000" fill="hold"/>
                                        <p:tgtEl>
                                          <p:spTgt spid="13"/>
                                        </p:tgtEl>
                                        <p:attrNameLst>
                                          <p:attrName>ppt_w</p:attrName>
                                        </p:attrNameLst>
                                      </p:cBhvr>
                                      <p:tavLst>
                                        <p:tav tm="0">
                                          <p:val>
                                            <p:fltVal val="0"/>
                                          </p:val>
                                        </p:tav>
                                        <p:tav tm="100000">
                                          <p:val>
                                            <p:strVal val="#ppt_w"/>
                                          </p:val>
                                        </p:tav>
                                      </p:tavLst>
                                    </p:anim>
                                    <p:anim calcmode="lin" valueType="num">
                                      <p:cBhvr>
                                        <p:cTn id="19" dur="1000" fill="hold"/>
                                        <p:tgtEl>
                                          <p:spTgt spid="13"/>
                                        </p:tgtEl>
                                        <p:attrNameLst>
                                          <p:attrName>ppt_h</p:attrName>
                                        </p:attrNameLst>
                                      </p:cBhvr>
                                      <p:tavLst>
                                        <p:tav tm="0">
                                          <p:val>
                                            <p:fltVal val="0"/>
                                          </p:val>
                                        </p:tav>
                                        <p:tav tm="100000">
                                          <p:val>
                                            <p:strVal val="#ppt_h"/>
                                          </p:val>
                                        </p:tav>
                                      </p:tavLst>
                                    </p:anim>
                                    <p:anim calcmode="lin" valueType="num">
                                      <p:cBhvr>
                                        <p:cTn id="20" dur="1000" fill="hold"/>
                                        <p:tgtEl>
                                          <p:spTgt spid="13"/>
                                        </p:tgtEl>
                                        <p:attrNameLst>
                                          <p:attrName>style.rotation</p:attrName>
                                        </p:attrNameLst>
                                      </p:cBhvr>
                                      <p:tavLst>
                                        <p:tav tm="0">
                                          <p:val>
                                            <p:fltVal val="90"/>
                                          </p:val>
                                        </p:tav>
                                        <p:tav tm="100000">
                                          <p:val>
                                            <p:fltVal val="0"/>
                                          </p:val>
                                        </p:tav>
                                      </p:tavLst>
                                    </p:anim>
                                    <p:animEffect transition="in" filter="fade">
                                      <p:cBhvr>
                                        <p:cTn id="21" dur="1000"/>
                                        <p:tgtEl>
                                          <p:spTgt spid="13"/>
                                        </p:tgtEl>
                                      </p:cBhvr>
                                    </p:animEffect>
                                  </p:childTnLst>
                                </p:cTn>
                              </p:par>
                            </p:childTnLst>
                          </p:cTn>
                        </p:par>
                        <p:par>
                          <p:cTn id="22" fill="hold">
                            <p:stCondLst>
                              <p:cond delay="3500"/>
                            </p:stCondLst>
                            <p:childTnLst>
                              <p:par>
                                <p:cTn id="23" presetID="31"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fltVal val="0"/>
                                          </p:val>
                                        </p:tav>
                                        <p:tav tm="100000">
                                          <p:val>
                                            <p:strVal val="#ppt_w"/>
                                          </p:val>
                                        </p:tav>
                                      </p:tavLst>
                                    </p:anim>
                                    <p:anim calcmode="lin" valueType="num">
                                      <p:cBhvr>
                                        <p:cTn id="26" dur="1000" fill="hold"/>
                                        <p:tgtEl>
                                          <p:spTgt spid="16"/>
                                        </p:tgtEl>
                                        <p:attrNameLst>
                                          <p:attrName>ppt_h</p:attrName>
                                        </p:attrNameLst>
                                      </p:cBhvr>
                                      <p:tavLst>
                                        <p:tav tm="0">
                                          <p:val>
                                            <p:fltVal val="0"/>
                                          </p:val>
                                        </p:tav>
                                        <p:tav tm="100000">
                                          <p:val>
                                            <p:strVal val="#ppt_h"/>
                                          </p:val>
                                        </p:tav>
                                      </p:tavLst>
                                    </p:anim>
                                    <p:anim calcmode="lin" valueType="num">
                                      <p:cBhvr>
                                        <p:cTn id="27" dur="1000" fill="hold"/>
                                        <p:tgtEl>
                                          <p:spTgt spid="16"/>
                                        </p:tgtEl>
                                        <p:attrNameLst>
                                          <p:attrName>style.rotation</p:attrName>
                                        </p:attrNameLst>
                                      </p:cBhvr>
                                      <p:tavLst>
                                        <p:tav tm="0">
                                          <p:val>
                                            <p:fltVal val="90"/>
                                          </p:val>
                                        </p:tav>
                                        <p:tav tm="100000">
                                          <p:val>
                                            <p:fltVal val="0"/>
                                          </p:val>
                                        </p:tav>
                                      </p:tavLst>
                                    </p:anim>
                                    <p:animEffect transition="in" filter="fade">
                                      <p:cBhvr>
                                        <p:cTn id="28" dur="1000"/>
                                        <p:tgtEl>
                                          <p:spTgt spid="16"/>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1000" fill="hold"/>
                                        <p:tgtEl>
                                          <p:spTgt spid="25"/>
                                        </p:tgtEl>
                                        <p:attrNameLst>
                                          <p:attrName>ppt_w</p:attrName>
                                        </p:attrNameLst>
                                      </p:cBhvr>
                                      <p:tavLst>
                                        <p:tav tm="0">
                                          <p:val>
                                            <p:fltVal val="0"/>
                                          </p:val>
                                        </p:tav>
                                        <p:tav tm="100000">
                                          <p:val>
                                            <p:strVal val="#ppt_w"/>
                                          </p:val>
                                        </p:tav>
                                      </p:tavLst>
                                    </p:anim>
                                    <p:anim calcmode="lin" valueType="num">
                                      <p:cBhvr>
                                        <p:cTn id="33" dur="1000" fill="hold"/>
                                        <p:tgtEl>
                                          <p:spTgt spid="25"/>
                                        </p:tgtEl>
                                        <p:attrNameLst>
                                          <p:attrName>ppt_h</p:attrName>
                                        </p:attrNameLst>
                                      </p:cBhvr>
                                      <p:tavLst>
                                        <p:tav tm="0">
                                          <p:val>
                                            <p:fltVal val="0"/>
                                          </p:val>
                                        </p:tav>
                                        <p:tav tm="100000">
                                          <p:val>
                                            <p:strVal val="#ppt_h"/>
                                          </p:val>
                                        </p:tav>
                                      </p:tavLst>
                                    </p:anim>
                                    <p:anim calcmode="lin" valueType="num">
                                      <p:cBhvr>
                                        <p:cTn id="34" dur="1000" fill="hold"/>
                                        <p:tgtEl>
                                          <p:spTgt spid="25"/>
                                        </p:tgtEl>
                                        <p:attrNameLst>
                                          <p:attrName>style.rotation</p:attrName>
                                        </p:attrNameLst>
                                      </p:cBhvr>
                                      <p:tavLst>
                                        <p:tav tm="0">
                                          <p:val>
                                            <p:fltVal val="90"/>
                                          </p:val>
                                        </p:tav>
                                        <p:tav tm="100000">
                                          <p:val>
                                            <p:fltVal val="0"/>
                                          </p:val>
                                        </p:tav>
                                      </p:tavLst>
                                    </p:anim>
                                    <p:animEffect transition="in" filter="fade">
                                      <p:cBhvr>
                                        <p:cTn id="35" dur="1000"/>
                                        <p:tgtEl>
                                          <p:spTgt spid="25"/>
                                        </p:tgtEl>
                                      </p:cBhvr>
                                    </p:animEffect>
                                  </p:childTnLst>
                                </p:cTn>
                              </p:par>
                            </p:childTnLst>
                          </p:cTn>
                        </p:par>
                        <p:par>
                          <p:cTn id="36" fill="hold">
                            <p:stCondLst>
                              <p:cond delay="5500"/>
                            </p:stCondLst>
                            <p:childTnLst>
                              <p:par>
                                <p:cTn id="37" presetID="17" presetClass="entr" presetSubtype="1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2" y="405458"/>
            <a:ext cx="4799975" cy="575867"/>
          </a:xfrm>
        </p:spPr>
        <p:txBody>
          <a:bodyPr>
            <a:noAutofit/>
          </a:bodyPr>
          <a:lstStyle/>
          <a:p>
            <a:pPr defTabSz="1218753" fontAlgn="base">
              <a:spcBef>
                <a:spcPct val="0"/>
              </a:spcBef>
              <a:spcAft>
                <a:spcPct val="0"/>
              </a:spcAft>
              <a:defRPr/>
            </a:pPr>
            <a:r>
              <a:rPr lang="zh-CN" altLang="en-US" sz="3200"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五个更加自觉</a:t>
            </a:r>
            <a:endParaRPr lang="zh-CN" altLang="en-US" sz="3200"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4" name="圆角矩形 13"/>
          <p:cNvSpPr/>
          <p:nvPr/>
        </p:nvSpPr>
        <p:spPr bwMode="auto">
          <a:xfrm>
            <a:off x="2494806" y="3603664"/>
            <a:ext cx="6336704" cy="697615"/>
          </a:xfrm>
          <a:prstGeom prst="roundRect">
            <a:avLst>
              <a:gd name="adj" fmla="val 7848"/>
            </a:avLst>
          </a:prstGeom>
          <a:solidFill>
            <a:sysClr val="window" lastClr="FFFFFF"/>
          </a:solidFill>
          <a:ln w="12700" cap="flat" cmpd="sng" algn="ctr">
            <a:solidFill>
              <a:srgbClr val="C00000"/>
            </a:solidFill>
            <a:prstDash val="solid"/>
          </a:ln>
          <a:effectLst/>
          <a:sp3d prstMaterial="metal">
            <a:bevelT w="38100" h="57150" prst="angle"/>
          </a:sp3d>
        </p:spPr>
        <p:txBody>
          <a:bodyPr wrap="square" anchor="ctr">
            <a:normAutofit/>
          </a:bodyPr>
          <a:lstStyle/>
          <a:p>
            <a:pPr lvl="2"/>
            <a:endParaRPr lang="zh-CN" altLang="en-US" dirty="0">
              <a:solidFill>
                <a:schemeClr val="accent1"/>
              </a:solidFill>
            </a:endParaRPr>
          </a:p>
        </p:txBody>
      </p:sp>
      <p:sp>
        <p:nvSpPr>
          <p:cNvPr id="15" name="矩形 87"/>
          <p:cNvSpPr>
            <a:spLocks noChangeArrowheads="1"/>
          </p:cNvSpPr>
          <p:nvPr/>
        </p:nvSpPr>
        <p:spPr bwMode="auto">
          <a:xfrm>
            <a:off x="2660378" y="3746251"/>
            <a:ext cx="6222323" cy="412439"/>
          </a:xfrm>
          <a:prstGeom prst="rect">
            <a:avLst/>
          </a:prstGeom>
          <a:noFill/>
          <a:ln w="9525">
            <a:noFill/>
            <a:miter lim="800000"/>
            <a:headEnd/>
            <a:tailEnd/>
          </a:ln>
        </p:spPr>
        <p:txBody>
          <a:bodyPr wrap="square" lIns="103651" tIns="51825" rIns="103651" bIns="51825">
            <a:spAutoFit/>
          </a:bodyPr>
          <a:lstStyle/>
          <a:p>
            <a:pPr defTabSz="914400"/>
            <a:r>
              <a:rPr lang="zh-CN" altLang="en-US" sz="20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更加自觉地投身改革创新时代潮流</a:t>
            </a:r>
            <a:endParaRPr lang="zh-CN" altLang="en-US" sz="20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16" name="圆角矩形 15"/>
          <p:cNvSpPr/>
          <p:nvPr/>
        </p:nvSpPr>
        <p:spPr bwMode="auto">
          <a:xfrm>
            <a:off x="2470057" y="2595552"/>
            <a:ext cx="6336704" cy="697615"/>
          </a:xfrm>
          <a:prstGeom prst="roundRect">
            <a:avLst>
              <a:gd name="adj" fmla="val 7848"/>
            </a:avLst>
          </a:prstGeom>
          <a:solidFill>
            <a:sysClr val="window" lastClr="FFFFFF"/>
          </a:solidFill>
          <a:ln w="12700" cap="flat" cmpd="sng" algn="ctr">
            <a:solidFill>
              <a:srgbClr val="C00000"/>
            </a:solidFill>
            <a:prstDash val="solid"/>
          </a:ln>
          <a:effectLst/>
          <a:sp3d prstMaterial="metal">
            <a:bevelT w="38100" h="57150" prst="angle"/>
          </a:sp3d>
        </p:spPr>
        <p:txBody>
          <a:bodyPr wrap="square" anchor="ctr">
            <a:normAutofit/>
          </a:bodyPr>
          <a:lstStyle/>
          <a:p>
            <a:pPr lvl="2"/>
            <a:endParaRPr lang="zh-CN" altLang="en-US" dirty="0">
              <a:solidFill>
                <a:schemeClr val="accent1"/>
              </a:solidFill>
            </a:endParaRPr>
          </a:p>
        </p:txBody>
      </p:sp>
      <p:sp>
        <p:nvSpPr>
          <p:cNvPr id="17" name="矩形 87"/>
          <p:cNvSpPr>
            <a:spLocks noChangeArrowheads="1"/>
          </p:cNvSpPr>
          <p:nvPr/>
        </p:nvSpPr>
        <p:spPr bwMode="auto">
          <a:xfrm>
            <a:off x="2662151" y="2717103"/>
            <a:ext cx="6817431" cy="412439"/>
          </a:xfrm>
          <a:prstGeom prst="rect">
            <a:avLst/>
          </a:prstGeom>
          <a:noFill/>
          <a:ln w="9525">
            <a:noFill/>
            <a:miter lim="800000"/>
            <a:headEnd/>
            <a:tailEnd/>
          </a:ln>
        </p:spPr>
        <p:txBody>
          <a:bodyPr wrap="square" lIns="103651" tIns="51825" rIns="103651" bIns="51825">
            <a:spAutoFit/>
          </a:bodyPr>
          <a:lstStyle/>
          <a:p>
            <a:pPr defTabSz="914400"/>
            <a:r>
              <a:rPr lang="zh-CN" altLang="en-US" sz="20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更加自觉地维护人民利益</a:t>
            </a:r>
            <a:endParaRPr lang="zh-CN" altLang="en-US" sz="20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8" name="圆角矩形 7"/>
          <p:cNvSpPr/>
          <p:nvPr/>
        </p:nvSpPr>
        <p:spPr bwMode="auto">
          <a:xfrm>
            <a:off x="2494806" y="5547880"/>
            <a:ext cx="6336704" cy="697615"/>
          </a:xfrm>
          <a:prstGeom prst="roundRect">
            <a:avLst>
              <a:gd name="adj" fmla="val 7848"/>
            </a:avLst>
          </a:prstGeom>
          <a:solidFill>
            <a:sysClr val="window" lastClr="FFFFFF"/>
          </a:solidFill>
          <a:ln w="12700" cap="flat" cmpd="sng" algn="ctr">
            <a:solidFill>
              <a:srgbClr val="C00000"/>
            </a:solidFill>
            <a:prstDash val="solid"/>
          </a:ln>
          <a:effectLst/>
          <a:sp3d prstMaterial="metal">
            <a:bevelT w="38100" h="57150" prst="angle"/>
          </a:sp3d>
        </p:spPr>
        <p:txBody>
          <a:bodyPr wrap="square" anchor="ctr">
            <a:normAutofit/>
          </a:bodyPr>
          <a:lstStyle/>
          <a:p>
            <a:pPr lvl="2"/>
            <a:endParaRPr lang="zh-CN" altLang="en-US" dirty="0">
              <a:solidFill>
                <a:schemeClr val="accent1"/>
              </a:solidFill>
            </a:endParaRPr>
          </a:p>
        </p:txBody>
      </p:sp>
      <p:sp>
        <p:nvSpPr>
          <p:cNvPr id="9" name="矩形 87"/>
          <p:cNvSpPr>
            <a:spLocks noChangeArrowheads="1"/>
          </p:cNvSpPr>
          <p:nvPr/>
        </p:nvSpPr>
        <p:spPr bwMode="auto">
          <a:xfrm>
            <a:off x="2636792" y="5655784"/>
            <a:ext cx="6173901" cy="412439"/>
          </a:xfrm>
          <a:prstGeom prst="rect">
            <a:avLst/>
          </a:prstGeom>
          <a:noFill/>
          <a:ln w="9525">
            <a:noFill/>
            <a:miter lim="800000"/>
            <a:headEnd/>
            <a:tailEnd/>
          </a:ln>
        </p:spPr>
        <p:txBody>
          <a:bodyPr wrap="square" lIns="103651" tIns="51825" rIns="103651" bIns="51825">
            <a:spAutoFit/>
          </a:bodyPr>
          <a:lstStyle/>
          <a:p>
            <a:pPr defTabSz="914400"/>
            <a:r>
              <a:rPr lang="zh-CN" altLang="en-US" sz="20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更加自觉地防范各种风险</a:t>
            </a:r>
            <a:endParaRPr lang="zh-CN" altLang="en-US" sz="20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10" name="圆角矩形 9"/>
          <p:cNvSpPr/>
          <p:nvPr/>
        </p:nvSpPr>
        <p:spPr bwMode="auto">
          <a:xfrm>
            <a:off x="2494806" y="4589311"/>
            <a:ext cx="6336704" cy="697615"/>
          </a:xfrm>
          <a:prstGeom prst="roundRect">
            <a:avLst>
              <a:gd name="adj" fmla="val 7848"/>
            </a:avLst>
          </a:prstGeom>
          <a:solidFill>
            <a:sysClr val="window" lastClr="FFFFFF"/>
          </a:solidFill>
          <a:ln w="12700" cap="flat" cmpd="sng" algn="ctr">
            <a:solidFill>
              <a:srgbClr val="C00000"/>
            </a:solidFill>
            <a:prstDash val="solid"/>
          </a:ln>
          <a:effectLst/>
          <a:sp3d prstMaterial="metal">
            <a:bevelT w="38100" h="57150" prst="angle"/>
          </a:sp3d>
        </p:spPr>
        <p:txBody>
          <a:bodyPr wrap="square" anchor="ctr">
            <a:normAutofit/>
          </a:bodyPr>
          <a:lstStyle/>
          <a:p>
            <a:pPr lvl="2"/>
            <a:endParaRPr lang="zh-CN" altLang="en-US" dirty="0">
              <a:solidFill>
                <a:schemeClr val="accent1"/>
              </a:solidFill>
            </a:endParaRPr>
          </a:p>
        </p:txBody>
      </p:sp>
      <p:sp>
        <p:nvSpPr>
          <p:cNvPr id="12" name="矩形 87"/>
          <p:cNvSpPr>
            <a:spLocks noChangeArrowheads="1"/>
          </p:cNvSpPr>
          <p:nvPr/>
        </p:nvSpPr>
        <p:spPr bwMode="auto">
          <a:xfrm>
            <a:off x="2641334" y="4733327"/>
            <a:ext cx="6817431" cy="412439"/>
          </a:xfrm>
          <a:prstGeom prst="rect">
            <a:avLst/>
          </a:prstGeom>
          <a:noFill/>
          <a:ln w="9525">
            <a:noFill/>
            <a:miter lim="800000"/>
            <a:headEnd/>
            <a:tailEnd/>
          </a:ln>
        </p:spPr>
        <p:txBody>
          <a:bodyPr wrap="square" lIns="103651" tIns="51825" rIns="103651" bIns="51825">
            <a:spAutoFit/>
          </a:bodyPr>
          <a:lstStyle/>
          <a:p>
            <a:pPr defTabSz="914400"/>
            <a:r>
              <a:rPr lang="zh-CN" altLang="en-US" sz="20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更加自觉地维护我国主权、安全、发展利益</a:t>
            </a:r>
            <a:endParaRPr lang="zh-CN" altLang="en-US" sz="20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13" name="圆角矩形 12"/>
          <p:cNvSpPr/>
          <p:nvPr/>
        </p:nvSpPr>
        <p:spPr bwMode="auto">
          <a:xfrm>
            <a:off x="2443615" y="1645801"/>
            <a:ext cx="6336704" cy="697615"/>
          </a:xfrm>
          <a:prstGeom prst="roundRect">
            <a:avLst>
              <a:gd name="adj" fmla="val 7848"/>
            </a:avLst>
          </a:prstGeom>
          <a:solidFill>
            <a:sysClr val="window" lastClr="FFFFFF"/>
          </a:solidFill>
          <a:ln w="12700" cap="flat" cmpd="sng" algn="ctr">
            <a:solidFill>
              <a:srgbClr val="C00000"/>
            </a:solidFill>
            <a:prstDash val="solid"/>
          </a:ln>
          <a:effectLst/>
          <a:sp3d prstMaterial="metal">
            <a:bevelT w="38100" h="57150" prst="angle"/>
          </a:sp3d>
        </p:spPr>
        <p:txBody>
          <a:bodyPr wrap="square" anchor="ctr">
            <a:normAutofit/>
          </a:bodyPr>
          <a:lstStyle/>
          <a:p>
            <a:pPr lvl="2"/>
            <a:endParaRPr lang="zh-CN" altLang="en-US" dirty="0">
              <a:solidFill>
                <a:schemeClr val="accent1"/>
              </a:solidFill>
            </a:endParaRPr>
          </a:p>
        </p:txBody>
      </p:sp>
      <p:sp>
        <p:nvSpPr>
          <p:cNvPr id="18" name="矩形 87"/>
          <p:cNvSpPr>
            <a:spLocks noChangeArrowheads="1"/>
          </p:cNvSpPr>
          <p:nvPr/>
        </p:nvSpPr>
        <p:spPr bwMode="auto">
          <a:xfrm>
            <a:off x="2669747" y="1780999"/>
            <a:ext cx="6233771" cy="412439"/>
          </a:xfrm>
          <a:prstGeom prst="rect">
            <a:avLst/>
          </a:prstGeom>
          <a:noFill/>
          <a:ln w="9525">
            <a:noFill/>
            <a:miter lim="800000"/>
            <a:headEnd/>
            <a:tailEnd/>
          </a:ln>
        </p:spPr>
        <p:txBody>
          <a:bodyPr wrap="square" lIns="103651" tIns="51825" rIns="103651" bIns="51825">
            <a:spAutoFit/>
          </a:bodyPr>
          <a:lstStyle/>
          <a:p>
            <a:pPr defTabSz="914400"/>
            <a:r>
              <a:rPr lang="zh-CN" altLang="en-US" sz="20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更加自觉地坚持党的领导和我国社会主义制度</a:t>
            </a:r>
            <a:endParaRPr lang="zh-CN" altLang="en-US" sz="20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041980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p:bldP spid="8" grpId="0" animBg="1"/>
      <p:bldP spid="9" grpId="0"/>
      <p:bldP spid="10" grpId="0" animBg="1"/>
      <p:bldP spid="12" grpId="0"/>
      <p:bldP spid="13"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486694" y="405458"/>
            <a:ext cx="4799975" cy="575867"/>
          </a:xfrm>
        </p:spPr>
        <p:txBody>
          <a:bodyPr>
            <a:noAutofit/>
          </a:bodyPr>
          <a:lstStyle/>
          <a:p>
            <a:pPr defTabSz="1218753" fontAlgn="base">
              <a:spcBef>
                <a:spcPct val="0"/>
              </a:spcBef>
              <a:spcAft>
                <a:spcPct val="0"/>
              </a:spcAft>
              <a:defRPr/>
            </a:pPr>
            <a:r>
              <a:rPr lang="zh-CN" altLang="en-US" sz="2800"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四个自信</a:t>
            </a:r>
            <a:endParaRPr lang="zh-CN" altLang="en-US" sz="2800"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1" name="文本框 10"/>
          <p:cNvSpPr txBox="1"/>
          <p:nvPr/>
        </p:nvSpPr>
        <p:spPr>
          <a:xfrm>
            <a:off x="35109" y="7205540"/>
            <a:ext cx="1368401" cy="492557"/>
          </a:xfrm>
          <a:prstGeom prst="rect">
            <a:avLst/>
          </a:prstGeom>
          <a:noFill/>
        </p:spPr>
        <p:txBody>
          <a:bodyPr wrap="square" lIns="121891" tIns="60945" rIns="121891" bIns="60945" rtlCol="0">
            <a:spAutoFit/>
          </a:bodyPr>
          <a:lstStyle/>
          <a:p>
            <a:r>
              <a:rPr lang="zh-CN" altLang="en-US" dirty="0"/>
              <a:t>延时符</a:t>
            </a:r>
          </a:p>
        </p:txBody>
      </p:sp>
      <p:sp>
        <p:nvSpPr>
          <p:cNvPr id="20" name="椭圆 19"/>
          <p:cNvSpPr>
            <a:spLocks noChangeArrowheads="1"/>
          </p:cNvSpPr>
          <p:nvPr/>
        </p:nvSpPr>
        <p:spPr bwMode="auto">
          <a:xfrm>
            <a:off x="1054646" y="1773610"/>
            <a:ext cx="2122577" cy="2122576"/>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a:ex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zh-CN" altLang="en-US" sz="3600" b="1" dirty="0" smtClean="0">
                <a:solidFill>
                  <a:schemeClr val="bg1"/>
                </a:solidFill>
                <a:latin typeface="微软雅黑" pitchFamily="34" charset="-122"/>
                <a:ea typeface="微软雅黑" pitchFamily="34" charset="-122"/>
              </a:rPr>
              <a:t>理论自信</a:t>
            </a:r>
            <a:endParaRPr lang="zh-CN" altLang="en-US" sz="3600" b="1" dirty="0">
              <a:solidFill>
                <a:schemeClr val="bg1"/>
              </a:solidFill>
              <a:latin typeface="微软雅黑" pitchFamily="34" charset="-122"/>
              <a:ea typeface="微软雅黑" pitchFamily="34" charset="-122"/>
            </a:endParaRPr>
          </a:p>
        </p:txBody>
      </p:sp>
      <p:sp>
        <p:nvSpPr>
          <p:cNvPr id="21" name="椭圆 20"/>
          <p:cNvSpPr>
            <a:spLocks noChangeArrowheads="1"/>
          </p:cNvSpPr>
          <p:nvPr/>
        </p:nvSpPr>
        <p:spPr bwMode="auto">
          <a:xfrm>
            <a:off x="3574926" y="3141762"/>
            <a:ext cx="2124457" cy="2122576"/>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a:ex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zh-CN" altLang="en-US" sz="3600" b="1" dirty="0" smtClean="0">
                <a:solidFill>
                  <a:schemeClr val="bg1"/>
                </a:solidFill>
                <a:latin typeface="微软雅黑" pitchFamily="34" charset="-122"/>
                <a:ea typeface="微软雅黑" pitchFamily="34" charset="-122"/>
              </a:rPr>
              <a:t>道路自信</a:t>
            </a:r>
            <a:endParaRPr lang="zh-CN" altLang="en-US" sz="3600" b="1" dirty="0">
              <a:solidFill>
                <a:schemeClr val="bg1"/>
              </a:solidFill>
              <a:latin typeface="微软雅黑" pitchFamily="34" charset="-122"/>
              <a:ea typeface="微软雅黑" pitchFamily="34" charset="-122"/>
            </a:endParaRPr>
          </a:p>
        </p:txBody>
      </p:sp>
      <p:sp>
        <p:nvSpPr>
          <p:cNvPr id="13" name="椭圆 12"/>
          <p:cNvSpPr>
            <a:spLocks noChangeArrowheads="1"/>
          </p:cNvSpPr>
          <p:nvPr/>
        </p:nvSpPr>
        <p:spPr bwMode="auto">
          <a:xfrm>
            <a:off x="6167214" y="1812508"/>
            <a:ext cx="2122577" cy="2122576"/>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a:ex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zh-CN" altLang="en-US" sz="3600" b="1" dirty="0" smtClean="0">
                <a:solidFill>
                  <a:schemeClr val="bg1"/>
                </a:solidFill>
                <a:latin typeface="微软雅黑" pitchFamily="34" charset="-122"/>
                <a:ea typeface="微软雅黑" pitchFamily="34" charset="-122"/>
              </a:rPr>
              <a:t>制度自信</a:t>
            </a:r>
            <a:endParaRPr lang="zh-CN" altLang="en-US" sz="3600" b="1" dirty="0">
              <a:solidFill>
                <a:schemeClr val="bg1"/>
              </a:solidFill>
              <a:latin typeface="微软雅黑" pitchFamily="34" charset="-122"/>
              <a:ea typeface="微软雅黑" pitchFamily="34" charset="-122"/>
            </a:endParaRPr>
          </a:p>
        </p:txBody>
      </p:sp>
      <p:sp>
        <p:nvSpPr>
          <p:cNvPr id="14" name="椭圆 13"/>
          <p:cNvSpPr>
            <a:spLocks noChangeArrowheads="1"/>
          </p:cNvSpPr>
          <p:nvPr/>
        </p:nvSpPr>
        <p:spPr bwMode="auto">
          <a:xfrm>
            <a:off x="8975526" y="3180660"/>
            <a:ext cx="2124457" cy="2122576"/>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a:ex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zh-CN" altLang="en-US" sz="3600" b="1" dirty="0" smtClean="0">
                <a:solidFill>
                  <a:schemeClr val="bg1"/>
                </a:solidFill>
                <a:latin typeface="微软雅黑" pitchFamily="34" charset="-122"/>
                <a:ea typeface="微软雅黑" pitchFamily="34" charset="-122"/>
              </a:rPr>
              <a:t>文化自信</a:t>
            </a:r>
            <a:endParaRPr lang="zh-CN" altLang="en-US" sz="36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2864869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 calcmode="lin" valueType="num">
                                      <p:cBhvr>
                                        <p:cTn id="19" dur="500" fill="hold"/>
                                        <p:tgtEl>
                                          <p:spTgt spid="21"/>
                                        </p:tgtEl>
                                        <p:attrNameLst>
                                          <p:attrName>style.rotation</p:attrName>
                                        </p:attrNameLst>
                                      </p:cBhvr>
                                      <p:tavLst>
                                        <p:tav tm="0">
                                          <p:val>
                                            <p:fltVal val="360"/>
                                          </p:val>
                                        </p:tav>
                                        <p:tav tm="100000">
                                          <p:val>
                                            <p:fltVal val="0"/>
                                          </p:val>
                                        </p:tav>
                                      </p:tavLst>
                                    </p:anim>
                                    <p:animEffect transition="in" filter="fade">
                                      <p:cBhvr>
                                        <p:cTn id="20" dur="500"/>
                                        <p:tgtEl>
                                          <p:spTgt spid="21"/>
                                        </p:tgtEl>
                                      </p:cBhvr>
                                    </p:animEffect>
                                  </p:childTnLst>
                                </p:cTn>
                              </p:par>
                            </p:childTnLst>
                          </p:cTn>
                        </p:par>
                        <p:par>
                          <p:cTn id="21" fill="hold">
                            <p:stCondLst>
                              <p:cond delay="1500"/>
                            </p:stCondLst>
                            <p:childTnLst>
                              <p:par>
                                <p:cTn id="22" presetID="49" presetClass="entr" presetSubtype="0" decel="10000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 calcmode="lin" valueType="num">
                                      <p:cBhvr>
                                        <p:cTn id="26" dur="500" fill="hold"/>
                                        <p:tgtEl>
                                          <p:spTgt spid="13"/>
                                        </p:tgtEl>
                                        <p:attrNameLst>
                                          <p:attrName>style.rotation</p:attrName>
                                        </p:attrNameLst>
                                      </p:cBhvr>
                                      <p:tavLst>
                                        <p:tav tm="0">
                                          <p:val>
                                            <p:fltVal val="360"/>
                                          </p:val>
                                        </p:tav>
                                        <p:tav tm="100000">
                                          <p:val>
                                            <p:fltVal val="0"/>
                                          </p:val>
                                        </p:tav>
                                      </p:tavLst>
                                    </p:anim>
                                    <p:animEffect transition="in" filter="fade">
                                      <p:cBhvr>
                                        <p:cTn id="27" dur="500"/>
                                        <p:tgtEl>
                                          <p:spTgt spid="13"/>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 calcmode="lin" valueType="num">
                                      <p:cBhvr>
                                        <p:cTn id="32" dur="500" fill="hold"/>
                                        <p:tgtEl>
                                          <p:spTgt spid="14"/>
                                        </p:tgtEl>
                                        <p:attrNameLst>
                                          <p:attrName>style.rotation</p:attrName>
                                        </p:attrNameLst>
                                      </p:cBhvr>
                                      <p:tavLst>
                                        <p:tav tm="0">
                                          <p:val>
                                            <p:fltVal val="360"/>
                                          </p:val>
                                        </p:tav>
                                        <p:tav tm="100000">
                                          <p:val>
                                            <p:fltVal val="0"/>
                                          </p:val>
                                        </p:tav>
                                      </p:tavLst>
                                    </p:anim>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animBg="1"/>
      <p:bldP spid="21"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2113756" y="1845618"/>
            <a:ext cx="7365826" cy="750273"/>
          </a:xfrm>
          <a:prstGeom prst="rect">
            <a:avLst/>
          </a:prstGeom>
          <a:noFill/>
        </p:spPr>
        <p:txBody>
          <a:bodyPr wrap="square" lIns="121861" tIns="60930" rIns="121861" bIns="60930">
            <a:spAutoFit/>
          </a:bodyPr>
          <a:lstStyle/>
          <a:p>
            <a:pPr indent="457200" algn="ctr" defTabSz="1218753" fontAlgn="base">
              <a:lnSpc>
                <a:spcPct val="200000"/>
              </a:lnSpc>
              <a:spcBef>
                <a:spcPct val="0"/>
              </a:spcBef>
              <a:spcAft>
                <a:spcPct val="0"/>
              </a:spcAft>
              <a:defRPr/>
            </a:pPr>
            <a:r>
              <a:rPr lang="zh-CN" altLang="en-US"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 习近平新时代中国特色社会主义思想</a:t>
            </a:r>
            <a:endParaRPr lang="zh-CN" altLang="en-US" sz="2000" b="1"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10" name="Picture 272" descr="红旗底条"/>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7000"/>
                    </a14:imgEffect>
                  </a14:imgLayer>
                </a14:imgProps>
              </a:ext>
              <a:ext uri="{28A0092B-C50C-407E-A947-70E740481C1C}">
                <a14:useLocalDpi xmlns:a14="http://schemas.microsoft.com/office/drawing/2010/main"/>
              </a:ext>
            </a:extLst>
          </a:blip>
          <a:srcRect/>
          <a:stretch>
            <a:fillRect/>
          </a:stretch>
        </p:blipFill>
        <p:spPr bwMode="auto">
          <a:xfrm>
            <a:off x="-61915" y="5512575"/>
            <a:ext cx="13472475" cy="134701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2481538" y="483164"/>
            <a:ext cx="6625987" cy="1671561"/>
            <a:chOff x="3322420" y="636852"/>
            <a:chExt cx="5423316" cy="1368159"/>
          </a:xfrm>
        </p:grpSpPr>
        <p:grpSp>
          <p:nvGrpSpPr>
            <p:cNvPr id="15" name="组合 14"/>
            <p:cNvGrpSpPr/>
            <p:nvPr/>
          </p:nvGrpSpPr>
          <p:grpSpPr>
            <a:xfrm>
              <a:off x="4006974" y="988720"/>
              <a:ext cx="4738762" cy="664424"/>
              <a:chOff x="467545" y="1895344"/>
              <a:chExt cx="4335501" cy="469674"/>
            </a:xfrm>
          </p:grpSpPr>
          <p:pic>
            <p:nvPicPr>
              <p:cNvPr id="16" name="图片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467545" y="1895344"/>
                <a:ext cx="4335501" cy="469674"/>
              </a:xfrm>
              <a:prstGeom prst="rect">
                <a:avLst/>
              </a:prstGeom>
              <a:effectLst>
                <a:outerShdw blurRad="50800" dist="38100" dir="2700000" algn="tl" rotWithShape="0">
                  <a:prstClr val="black">
                    <a:alpha val="40000"/>
                  </a:prstClr>
                </a:outerShdw>
                <a:reflection blurRad="6350" stA="77000" endPos="42000" dir="5400000" sy="-100000" algn="bl" rotWithShape="0"/>
              </a:effectLst>
            </p:spPr>
          </p:pic>
          <p:sp>
            <p:nvSpPr>
              <p:cNvPr id="17" name="矩形 16"/>
              <p:cNvSpPr/>
              <p:nvPr/>
            </p:nvSpPr>
            <p:spPr>
              <a:xfrm>
                <a:off x="785978" y="1975419"/>
                <a:ext cx="3700261" cy="302726"/>
              </a:xfrm>
              <a:prstGeom prst="rect">
                <a:avLst/>
              </a:prstGeom>
            </p:spPr>
            <p:txBody>
              <a:bodyPr wrap="square">
                <a:spAutoFit/>
              </a:bodyPr>
              <a:lstStyle/>
              <a:p>
                <a:pPr algn="ctr" defTabSz="1218753">
                  <a:defRPr/>
                </a:pPr>
                <a:r>
                  <a:rPr lang="zh-CN" altLang="en-US" sz="2800" b="1" dirty="0">
                    <a:gradFill>
                      <a:gsLst>
                        <a:gs pos="0">
                          <a:srgbClr val="FFFF00"/>
                        </a:gs>
                        <a:gs pos="50000">
                          <a:srgbClr val="FAD694"/>
                        </a:gs>
                        <a:gs pos="100000">
                          <a:schemeClr val="accent1">
                            <a:tint val="23500"/>
                            <a:satMod val="160000"/>
                          </a:schemeClr>
                        </a:gs>
                      </a:gsLst>
                      <a:lin ang="16200000" scaled="0"/>
                    </a:gradFill>
                    <a:effectLst>
                      <a:outerShdw blurRad="50800" dist="38100" dir="5400000" algn="t" rotWithShape="0">
                        <a:prstClr val="black">
                          <a:alpha val="40000"/>
                        </a:prstClr>
                      </a:outerShdw>
                    </a:effectLst>
                    <a:latin typeface="微软雅黑" pitchFamily="34" charset="-122"/>
                    <a:ea typeface="微软雅黑" pitchFamily="34" charset="-122"/>
                  </a:rPr>
                  <a:t>一个重大思想</a:t>
                </a:r>
                <a:endParaRPr lang="en-US" altLang="zh-CN" sz="2800" b="1" dirty="0">
                  <a:gradFill>
                    <a:gsLst>
                      <a:gs pos="0">
                        <a:srgbClr val="FFFF00"/>
                      </a:gs>
                      <a:gs pos="50000">
                        <a:srgbClr val="FAD694"/>
                      </a:gs>
                      <a:gs pos="100000">
                        <a:schemeClr val="accent1">
                          <a:tint val="23500"/>
                          <a:satMod val="160000"/>
                        </a:schemeClr>
                      </a:gs>
                    </a:gsLst>
                    <a:lin ang="16200000" scaled="0"/>
                  </a:gradFill>
                  <a:effectLst>
                    <a:outerShdw blurRad="50800" dist="38100" dir="5400000" algn="t" rotWithShape="0">
                      <a:prstClr val="black">
                        <a:alpha val="40000"/>
                      </a:prstClr>
                    </a:outerShdw>
                  </a:effectLst>
                  <a:latin typeface="微软雅黑" pitchFamily="34" charset="-122"/>
                  <a:ea typeface="微软雅黑" pitchFamily="34" charset="-122"/>
                </a:endParaRPr>
              </a:p>
            </p:txBody>
          </p:sp>
        </p:grpSp>
        <p:pic>
          <p:nvPicPr>
            <p:cNvPr id="13" name="Picture 2" descr="F:\桌面\党政机关\素材\党徽\Nipic_20180988_20150909113802527000.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22420" y="636852"/>
              <a:ext cx="1605632" cy="136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AutoShape 4"/>
          <p:cNvSpPr>
            <a:spLocks noChangeArrowheads="1"/>
          </p:cNvSpPr>
          <p:nvPr/>
        </p:nvSpPr>
        <p:spPr bwMode="gray">
          <a:xfrm>
            <a:off x="2113756" y="2709714"/>
            <a:ext cx="7985497" cy="3182143"/>
          </a:xfrm>
          <a:prstGeom prst="roundRect">
            <a:avLst>
              <a:gd name="adj" fmla="val 0"/>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endParaRPr lang="zh-CN" altLang="zh-CN" sz="1800"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12" name="矩形 11"/>
          <p:cNvSpPr/>
          <p:nvPr/>
        </p:nvSpPr>
        <p:spPr>
          <a:xfrm>
            <a:off x="2998861" y="2655704"/>
            <a:ext cx="6984777" cy="2862322"/>
          </a:xfrm>
          <a:prstGeom prst="rect">
            <a:avLst/>
          </a:prstGeom>
        </p:spPr>
        <p:txBody>
          <a:bodyPr wrap="square">
            <a:spAutoFit/>
          </a:bodyPr>
          <a:lstStyle/>
          <a:p>
            <a:pPr indent="457200" defTabSz="914400">
              <a:lnSpc>
                <a:spcPct val="200000"/>
              </a:lnSpc>
            </a:pPr>
            <a:r>
              <a:rPr lang="zh-CN" altLang="en-US" sz="18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对于“习近平新时代中国特色社会主义思想”的判断是，这是“重大理论创新成果”，</a:t>
            </a:r>
            <a:r>
              <a:rPr lang="zh-CN" altLang="en-US" sz="18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是</a:t>
            </a:r>
            <a:r>
              <a:rPr lang="zh-CN" altLang="en-US" sz="18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“马克思主义中国化最新成果”，是“中国特色社会主义</a:t>
            </a:r>
            <a:r>
              <a:rPr lang="zh-CN" altLang="en-US" sz="18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理论</a:t>
            </a:r>
            <a:r>
              <a:rPr lang="zh-CN" altLang="en-US" sz="18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体系的重要组成部分”。这样一个系统的回答，针对的则是“新时代坚持和发展什么样的中国特色社会主义，怎样坚持和发展中国特色社会主义”这个问题。</a:t>
            </a:r>
            <a:endParaRPr lang="zh-CN" altLang="en-US" sz="18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pic>
        <p:nvPicPr>
          <p:cNvPr id="9" name="Picture 3" descr="E:\0000000我图PPT\00001PNG素材\01党委政府\习近平2.png"/>
          <p:cNvPicPr>
            <a:picLocks noChangeAspect="1" noChangeArrowheads="1"/>
          </p:cNvPicPr>
          <p:nvPr/>
        </p:nvPicPr>
        <p:blipFill>
          <a:blip r:embed="rId7" cstate="email">
            <a:extLst>
              <a:ext uri="{BEBA8EAE-BF5A-486C-A8C5-ECC9F3942E4B}">
                <a14:imgProps xmlns:a14="http://schemas.microsoft.com/office/drawing/2010/main">
                  <a14:imgLayer r:embed="rId8">
                    <a14:imgEffect>
                      <a14:brightnessContrast contrast="6000"/>
                    </a14:imgEffect>
                  </a14:imgLayer>
                </a14:imgProps>
              </a:ext>
              <a:ext uri="{28A0092B-C50C-407E-A947-70E740481C1C}">
                <a14:useLocalDpi xmlns:a14="http://schemas.microsoft.com/office/drawing/2010/main"/>
              </a:ext>
            </a:extLst>
          </a:blip>
          <a:srcRect/>
          <a:stretch>
            <a:fillRect/>
          </a:stretch>
        </p:blipFill>
        <p:spPr bwMode="auto">
          <a:xfrm>
            <a:off x="-61915" y="3119837"/>
            <a:ext cx="3862529" cy="3860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5515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23"/>
                                        </p:tgtEl>
                                        <p:attrNameLst>
                                          <p:attrName>style.visibility</p:attrName>
                                        </p:attrNameLst>
                                      </p:cBhvr>
                                      <p:to>
                                        <p:strVal val="visible"/>
                                      </p:to>
                                    </p:set>
                                    <p:animEffect transition="in" filter="fade">
                                      <p:cBhvr>
                                        <p:cTn id="17" dur="750"/>
                                        <p:tgtEl>
                                          <p:spTgt spid="23"/>
                                        </p:tgtEl>
                                      </p:cBhvr>
                                    </p:animEffect>
                                  </p:childTnLst>
                                </p:cTn>
                              </p:par>
                            </p:childTnLst>
                          </p:cTn>
                        </p:par>
                        <p:par>
                          <p:cTn id="18" fill="hold">
                            <p:stCondLst>
                              <p:cond delay="3375"/>
                            </p:stCondLst>
                            <p:childTnLst>
                              <p:par>
                                <p:cTn id="19" presetID="2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750"/>
                                        <p:tgtEl>
                                          <p:spTgt spid="12"/>
                                        </p:tgtEl>
                                      </p:cBhvr>
                                    </p:animEffect>
                                    <p:anim calcmode="lin" valueType="num">
                                      <p:cBhvr>
                                        <p:cTn id="29" dur="750" fill="hold"/>
                                        <p:tgtEl>
                                          <p:spTgt spid="12"/>
                                        </p:tgtEl>
                                        <p:attrNameLst>
                                          <p:attrName>ppt_x</p:attrName>
                                        </p:attrNameLst>
                                      </p:cBhvr>
                                      <p:tavLst>
                                        <p:tav tm="0">
                                          <p:val>
                                            <p:strVal val="#ppt_x"/>
                                          </p:val>
                                        </p:tav>
                                        <p:tav tm="100000">
                                          <p:val>
                                            <p:strVal val="#ppt_x"/>
                                          </p:val>
                                        </p:tav>
                                      </p:tavLst>
                                    </p:anim>
                                    <p:anim calcmode="lin" valueType="num">
                                      <p:cBhvr>
                                        <p:cTn id="30"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1"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486694" y="429096"/>
            <a:ext cx="6624736" cy="624434"/>
          </a:xfrm>
        </p:spPr>
        <p:txBody>
          <a:bodyPr>
            <a:noAutofit/>
          </a:bodyPr>
          <a:lstStyle/>
          <a:p>
            <a:pPr defTabSz="1218753" fontAlgn="base">
              <a:spcBef>
                <a:spcPct val="0"/>
              </a:spcBef>
              <a:spcAft>
                <a:spcPct val="0"/>
              </a:spcAft>
              <a:defRPr/>
            </a:pPr>
            <a:r>
              <a:rPr lang="zh-CN" altLang="en-US"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习近平新时代中国特色社会主义思想</a:t>
            </a:r>
            <a:endParaRPr lang="zh-CN" altLang="en-US"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p:txBody>
      </p:sp>
      <p:cxnSp>
        <p:nvCxnSpPr>
          <p:cNvPr id="30" name="直接连接符 29"/>
          <p:cNvCxnSpPr/>
          <p:nvPr/>
        </p:nvCxnSpPr>
        <p:spPr bwMode="auto">
          <a:xfrm flipV="1">
            <a:off x="3233419" y="2349675"/>
            <a:ext cx="1085551" cy="937069"/>
          </a:xfrm>
          <a:prstGeom prst="line">
            <a:avLst/>
          </a:prstGeom>
          <a:solidFill>
            <a:schemeClr val="accent1"/>
          </a:solidFill>
          <a:ln w="127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接连接符 31"/>
          <p:cNvCxnSpPr/>
          <p:nvPr/>
        </p:nvCxnSpPr>
        <p:spPr bwMode="auto">
          <a:xfrm flipV="1">
            <a:off x="3466928" y="3348553"/>
            <a:ext cx="796971" cy="484216"/>
          </a:xfrm>
          <a:prstGeom prst="line">
            <a:avLst/>
          </a:prstGeom>
          <a:solidFill>
            <a:schemeClr val="accent1"/>
          </a:solidFill>
          <a:ln w="127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接连接符 32"/>
          <p:cNvCxnSpPr/>
          <p:nvPr/>
        </p:nvCxnSpPr>
        <p:spPr bwMode="auto">
          <a:xfrm>
            <a:off x="3444592" y="4233721"/>
            <a:ext cx="726053" cy="293856"/>
          </a:xfrm>
          <a:prstGeom prst="line">
            <a:avLst/>
          </a:prstGeom>
          <a:solidFill>
            <a:schemeClr val="accent1"/>
          </a:solidFill>
          <a:ln w="127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接连接符 33"/>
          <p:cNvCxnSpPr>
            <a:endCxn id="42" idx="1"/>
          </p:cNvCxnSpPr>
          <p:nvPr/>
        </p:nvCxnSpPr>
        <p:spPr bwMode="auto">
          <a:xfrm>
            <a:off x="3215223" y="4848381"/>
            <a:ext cx="1016627" cy="892493"/>
          </a:xfrm>
          <a:prstGeom prst="line">
            <a:avLst/>
          </a:prstGeom>
          <a:solidFill>
            <a:schemeClr val="accent1"/>
          </a:solidFill>
          <a:ln w="127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圆角矩形 34"/>
          <p:cNvSpPr/>
          <p:nvPr/>
        </p:nvSpPr>
        <p:spPr bwMode="auto">
          <a:xfrm>
            <a:off x="4231849" y="4149875"/>
            <a:ext cx="6328189" cy="1019506"/>
          </a:xfrm>
          <a:prstGeom prst="roundRect">
            <a:avLst>
              <a:gd name="adj" fmla="val 7848"/>
            </a:avLst>
          </a:prstGeom>
          <a:solidFill>
            <a:sysClr val="window" lastClr="FFFFFF"/>
          </a:solidFill>
          <a:ln w="12700" cap="flat" cmpd="sng" algn="ctr">
            <a:solidFill>
              <a:srgbClr val="C00000"/>
            </a:solidFill>
            <a:prstDash val="solid"/>
          </a:ln>
          <a:effectLst/>
          <a:sp3d prstMaterial="metal">
            <a:bevelT w="38100" h="57150" prst="angle"/>
          </a:sp3d>
        </p:spPr>
        <p:txBody>
          <a:bodyPr wrap="square" anchor="ctr">
            <a:normAutofit/>
          </a:bodyPr>
          <a:lstStyle/>
          <a:p>
            <a:pPr lvl="2"/>
            <a:endParaRPr lang="zh-CN" altLang="en-US" dirty="0">
              <a:solidFill>
                <a:schemeClr val="accent1"/>
              </a:solidFill>
            </a:endParaRPr>
          </a:p>
        </p:txBody>
      </p:sp>
      <p:sp>
        <p:nvSpPr>
          <p:cNvPr id="36" name="矩形 35"/>
          <p:cNvSpPr>
            <a:spLocks noChangeArrowheads="1"/>
          </p:cNvSpPr>
          <p:nvPr/>
        </p:nvSpPr>
        <p:spPr bwMode="auto">
          <a:xfrm>
            <a:off x="4361415" y="4233722"/>
            <a:ext cx="6054608" cy="935659"/>
          </a:xfrm>
          <a:prstGeom prst="rect">
            <a:avLst/>
          </a:prstGeom>
          <a:noFill/>
          <a:ln w="9525">
            <a:noFill/>
            <a:miter lim="800000"/>
            <a:headEnd/>
            <a:tailEnd/>
          </a:ln>
        </p:spPr>
        <p:txBody>
          <a:bodyPr wrap="square" lIns="103651" tIns="51825" rIns="103651" bIns="51825">
            <a:spAutoFit/>
          </a:bodyPr>
          <a:lstStyle/>
          <a:p>
            <a:pPr defTabSz="914400"/>
            <a:r>
              <a:rPr lang="zh-CN" altLang="en-US" sz="18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明确中国特色社会主义事业总体布局是“五位一体”、战略布局是“四个全面”，强调坚定道路自信、理论自信、制度自信、文化自信；</a:t>
            </a:r>
            <a:endParaRPr lang="zh-CN" altLang="en-US" sz="18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42" name="圆角矩形 41"/>
          <p:cNvSpPr/>
          <p:nvPr/>
        </p:nvSpPr>
        <p:spPr bwMode="auto">
          <a:xfrm>
            <a:off x="4231850" y="5374010"/>
            <a:ext cx="6328188" cy="733727"/>
          </a:xfrm>
          <a:prstGeom prst="roundRect">
            <a:avLst>
              <a:gd name="adj" fmla="val 7848"/>
            </a:avLst>
          </a:prstGeom>
          <a:solidFill>
            <a:sysClr val="window" lastClr="FFFFFF"/>
          </a:solidFill>
          <a:ln w="12700" cap="flat" cmpd="sng" algn="ctr">
            <a:solidFill>
              <a:srgbClr val="C00000"/>
            </a:solidFill>
            <a:prstDash val="solid"/>
          </a:ln>
          <a:effectLst/>
          <a:sp3d prstMaterial="metal">
            <a:bevelT w="38100" h="57150" prst="angle"/>
          </a:sp3d>
        </p:spPr>
        <p:txBody>
          <a:bodyPr wrap="square" anchor="ctr">
            <a:normAutofit/>
          </a:bodyPr>
          <a:lstStyle/>
          <a:p>
            <a:pPr lvl="2"/>
            <a:endParaRPr lang="zh-CN" altLang="en-US" dirty="0">
              <a:solidFill>
                <a:schemeClr val="accent1"/>
              </a:solidFill>
            </a:endParaRPr>
          </a:p>
        </p:txBody>
      </p:sp>
      <p:sp>
        <p:nvSpPr>
          <p:cNvPr id="44" name="矩形 87"/>
          <p:cNvSpPr>
            <a:spLocks noChangeArrowheads="1"/>
          </p:cNvSpPr>
          <p:nvPr/>
        </p:nvSpPr>
        <p:spPr bwMode="auto">
          <a:xfrm>
            <a:off x="4361415" y="5371929"/>
            <a:ext cx="6126616" cy="519784"/>
          </a:xfrm>
          <a:prstGeom prst="rect">
            <a:avLst/>
          </a:prstGeom>
          <a:noFill/>
          <a:ln w="9525" cap="flat" cmpd="sng" algn="ctr">
            <a:noFill/>
            <a:prstDash val="solid"/>
            <a:round/>
            <a:headEnd type="none" w="med" len="med"/>
            <a:tailEnd type="none" w="med" len="med"/>
          </a:ln>
          <a:effectLst/>
        </p:spPr>
        <p:txBody>
          <a:bodyPr vert="horz" wrap="square" lIns="103651" tIns="51825" rIns="103651" bIns="51825" numCol="1" rtlCol="0" anchor="t" anchorCtr="0" compatLnSpc="1">
            <a:prstTxWarp prst="textNoShape">
              <a:avLst/>
            </a:prstTxWarp>
          </a:bodyPr>
          <a:lstStyle/>
          <a:p>
            <a:pPr defTabSz="914400"/>
            <a:r>
              <a:rPr lang="zh-CN" altLang="en-US" sz="18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明确全面深化改革总目标是完善和发展中国特色社会主义制度、推进国家治理体系和治理能力现代化；</a:t>
            </a:r>
            <a:endParaRPr lang="zh-CN" altLang="en-US" sz="18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45" name="圆角矩形 44"/>
          <p:cNvSpPr/>
          <p:nvPr/>
        </p:nvSpPr>
        <p:spPr bwMode="auto">
          <a:xfrm>
            <a:off x="4254185" y="3177875"/>
            <a:ext cx="6305853" cy="733727"/>
          </a:xfrm>
          <a:prstGeom prst="roundRect">
            <a:avLst>
              <a:gd name="adj" fmla="val 7848"/>
            </a:avLst>
          </a:prstGeom>
          <a:solidFill>
            <a:sysClr val="window" lastClr="FFFFFF"/>
          </a:solidFill>
          <a:ln w="12700" cap="flat" cmpd="sng" algn="ctr">
            <a:solidFill>
              <a:srgbClr val="C00000"/>
            </a:solidFill>
            <a:prstDash val="solid"/>
          </a:ln>
          <a:effectLst/>
          <a:sp3d prstMaterial="metal">
            <a:bevelT w="38100" h="57150" prst="angle"/>
          </a:sp3d>
        </p:spPr>
        <p:txBody>
          <a:bodyPr wrap="square" anchor="ctr">
            <a:normAutofit/>
          </a:bodyPr>
          <a:lstStyle/>
          <a:p>
            <a:pPr lvl="2"/>
            <a:endParaRPr lang="zh-CN" altLang="en-US" dirty="0">
              <a:solidFill>
                <a:schemeClr val="accent1"/>
              </a:solidFill>
            </a:endParaRPr>
          </a:p>
        </p:txBody>
      </p:sp>
      <p:sp>
        <p:nvSpPr>
          <p:cNvPr id="46" name="矩形 87"/>
          <p:cNvSpPr>
            <a:spLocks noChangeArrowheads="1"/>
          </p:cNvSpPr>
          <p:nvPr/>
        </p:nvSpPr>
        <p:spPr bwMode="auto">
          <a:xfrm>
            <a:off x="4383749" y="3213770"/>
            <a:ext cx="6032274" cy="658660"/>
          </a:xfrm>
          <a:prstGeom prst="rect">
            <a:avLst/>
          </a:prstGeom>
          <a:noFill/>
          <a:ln w="9525">
            <a:noFill/>
            <a:miter lim="800000"/>
            <a:headEnd/>
            <a:tailEnd/>
          </a:ln>
        </p:spPr>
        <p:txBody>
          <a:bodyPr wrap="square" lIns="103651" tIns="51825" rIns="103651" bIns="51825">
            <a:spAutoFit/>
          </a:bodyPr>
          <a:lstStyle/>
          <a:p>
            <a:pPr defTabSz="914400"/>
            <a:r>
              <a:rPr lang="zh-CN" altLang="en-US" sz="18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明确新时代我国社会主要矛盾是人民日益增长的美好生活需要和不平衡不充分的发展之间的矛盾；</a:t>
            </a:r>
            <a:endParaRPr lang="zh-CN" altLang="en-US" sz="18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47" name="圆角矩形 46"/>
          <p:cNvSpPr/>
          <p:nvPr/>
        </p:nvSpPr>
        <p:spPr bwMode="auto">
          <a:xfrm>
            <a:off x="4246961" y="1627825"/>
            <a:ext cx="6313078" cy="1335300"/>
          </a:xfrm>
          <a:prstGeom prst="roundRect">
            <a:avLst>
              <a:gd name="adj" fmla="val 7848"/>
            </a:avLst>
          </a:prstGeom>
          <a:solidFill>
            <a:sysClr val="window" lastClr="FFFFFF"/>
          </a:solidFill>
          <a:ln w="12700" cap="flat" cmpd="sng" algn="ctr">
            <a:solidFill>
              <a:srgbClr val="C00000"/>
            </a:solidFill>
            <a:prstDash val="solid"/>
          </a:ln>
          <a:effectLst/>
          <a:sp3d prstMaterial="metal">
            <a:bevelT w="38100" h="57150" prst="angle"/>
          </a:sp3d>
        </p:spPr>
        <p:txBody>
          <a:bodyPr wrap="square" anchor="ctr">
            <a:normAutofit/>
          </a:bodyPr>
          <a:lstStyle/>
          <a:p>
            <a:pPr lvl="2"/>
            <a:endParaRPr lang="zh-CN" altLang="en-US" dirty="0">
              <a:solidFill>
                <a:schemeClr val="accent1"/>
              </a:solidFill>
            </a:endParaRPr>
          </a:p>
        </p:txBody>
      </p:sp>
      <p:sp>
        <p:nvSpPr>
          <p:cNvPr id="49" name="矩形 87"/>
          <p:cNvSpPr>
            <a:spLocks noChangeArrowheads="1"/>
          </p:cNvSpPr>
          <p:nvPr/>
        </p:nvSpPr>
        <p:spPr bwMode="auto">
          <a:xfrm>
            <a:off x="4457345" y="1689146"/>
            <a:ext cx="6030686" cy="1212658"/>
          </a:xfrm>
          <a:prstGeom prst="rect">
            <a:avLst/>
          </a:prstGeom>
          <a:noFill/>
          <a:ln w="9525">
            <a:noFill/>
            <a:miter lim="800000"/>
            <a:headEnd/>
            <a:tailEnd/>
          </a:ln>
        </p:spPr>
        <p:txBody>
          <a:bodyPr wrap="square" lIns="103651" tIns="51825" rIns="103651" bIns="51825">
            <a:spAutoFit/>
          </a:bodyPr>
          <a:lstStyle/>
          <a:p>
            <a:pPr defTabSz="914400"/>
            <a:r>
              <a:rPr lang="zh-CN" altLang="en-US" sz="18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明确坚持和发展中国特色社会主义，总任务是实现社会主义现代化和中华民族伟大复兴，在全面建成小康社会的基础上，分两步走在本世纪中叶建成富强民主文明和谐美丽的社会主义现代化强国；</a:t>
            </a:r>
            <a:endParaRPr lang="zh-CN" altLang="en-US" sz="18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51" name="Oval 2"/>
          <p:cNvSpPr>
            <a:spLocks noChangeAspect="1" noChangeArrowheads="1"/>
          </p:cNvSpPr>
          <p:nvPr/>
        </p:nvSpPr>
        <p:spPr bwMode="auto">
          <a:xfrm>
            <a:off x="1558702" y="3069754"/>
            <a:ext cx="1962052" cy="2019989"/>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fr-FR" altLang="zh-CN" sz="3200" b="1" dirty="0">
              <a:solidFill>
                <a:schemeClr val="bg1"/>
              </a:solidFill>
              <a:latin typeface="微软雅黑" pitchFamily="34" charset="-122"/>
              <a:ea typeface="微软雅黑" pitchFamily="34" charset="-122"/>
            </a:endParaRPr>
          </a:p>
        </p:txBody>
      </p:sp>
      <p:sp>
        <p:nvSpPr>
          <p:cNvPr id="52" name="TextBox 147"/>
          <p:cNvSpPr txBox="1">
            <a:spLocks noChangeArrowheads="1"/>
          </p:cNvSpPr>
          <p:nvPr/>
        </p:nvSpPr>
        <p:spPr bwMode="auto">
          <a:xfrm>
            <a:off x="1935862" y="3573810"/>
            <a:ext cx="1207353" cy="875890"/>
          </a:xfrm>
          <a:prstGeom prst="rect">
            <a:avLst/>
          </a:prstGeom>
          <a:noFill/>
          <a:ln w="9525" cap="flat" cmpd="sng" algn="ctr">
            <a:noFill/>
            <a:prstDash val="solid"/>
            <a:round/>
            <a:headEnd type="none" w="med" len="med"/>
            <a:tailEnd type="none" w="med" len="med"/>
          </a:ln>
          <a:effectLst/>
        </p:spPr>
        <p:txBody>
          <a:bodyPr vert="horz" wrap="square" lIns="103651" tIns="51825" rIns="103651" bIns="51825" numCol="1" rtlCol="0" anchor="t" anchorCtr="0" compatLnSpc="1">
            <a:prstTxWarp prst="textNoShape">
              <a:avLst/>
            </a:prstTxWarp>
          </a:bodyPr>
          <a:lstStyle>
            <a:defPPr>
              <a:defRPr lang="zh-CN"/>
            </a:defPPr>
          </a:lstStyle>
          <a:p>
            <a:pPr algn="ctr"/>
            <a:r>
              <a:rPr lang="zh-CN" altLang="en-US" sz="3200" b="1" dirty="0" smtClean="0">
                <a:solidFill>
                  <a:schemeClr val="bg1"/>
                </a:solidFill>
                <a:latin typeface="+mn-ea"/>
              </a:rPr>
              <a:t>八个明确</a:t>
            </a:r>
            <a:endParaRPr lang="zh-CN" altLang="en-US" sz="3200" b="1" dirty="0">
              <a:solidFill>
                <a:schemeClr val="bg1"/>
              </a:solidFill>
              <a:latin typeface="+mn-ea"/>
            </a:endParaRPr>
          </a:p>
        </p:txBody>
      </p:sp>
    </p:spTree>
    <p:extLst>
      <p:ext uri="{BB962C8B-B14F-4D97-AF65-F5344CB8AC3E}">
        <p14:creationId xmlns:p14="http://schemas.microsoft.com/office/powerpoint/2010/main" val="4872368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300" fill="hold"/>
                                        <p:tgtEl>
                                          <p:spTgt spid="52"/>
                                        </p:tgtEl>
                                        <p:attrNameLst>
                                          <p:attrName>ppt_w</p:attrName>
                                        </p:attrNameLst>
                                      </p:cBhvr>
                                      <p:tavLst>
                                        <p:tav tm="0">
                                          <p:val>
                                            <p:fltVal val="0"/>
                                          </p:val>
                                        </p:tav>
                                        <p:tav tm="100000">
                                          <p:val>
                                            <p:strVal val="#ppt_w"/>
                                          </p:val>
                                        </p:tav>
                                      </p:tavLst>
                                    </p:anim>
                                    <p:anim calcmode="lin" valueType="num">
                                      <p:cBhvr>
                                        <p:cTn id="8" dur="300" fill="hold"/>
                                        <p:tgtEl>
                                          <p:spTgt spid="52"/>
                                        </p:tgtEl>
                                        <p:attrNameLst>
                                          <p:attrName>ppt_h</p:attrName>
                                        </p:attrNameLst>
                                      </p:cBhvr>
                                      <p:tavLst>
                                        <p:tav tm="0">
                                          <p:val>
                                            <p:fltVal val="0"/>
                                          </p:val>
                                        </p:tav>
                                        <p:tav tm="100000">
                                          <p:val>
                                            <p:strVal val="#ppt_h"/>
                                          </p:val>
                                        </p:tav>
                                      </p:tavLst>
                                    </p:anim>
                                    <p:animEffect transition="in" filter="fade">
                                      <p:cBhvr>
                                        <p:cTn id="9" dur="300"/>
                                        <p:tgtEl>
                                          <p:spTgt spid="5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300" fill="hold"/>
                                        <p:tgtEl>
                                          <p:spTgt spid="51"/>
                                        </p:tgtEl>
                                        <p:attrNameLst>
                                          <p:attrName>ppt_w</p:attrName>
                                        </p:attrNameLst>
                                      </p:cBhvr>
                                      <p:tavLst>
                                        <p:tav tm="0">
                                          <p:val>
                                            <p:fltVal val="0"/>
                                          </p:val>
                                        </p:tav>
                                        <p:tav tm="100000">
                                          <p:val>
                                            <p:strVal val="#ppt_w"/>
                                          </p:val>
                                        </p:tav>
                                      </p:tavLst>
                                    </p:anim>
                                    <p:anim calcmode="lin" valueType="num">
                                      <p:cBhvr>
                                        <p:cTn id="13" dur="300" fill="hold"/>
                                        <p:tgtEl>
                                          <p:spTgt spid="51"/>
                                        </p:tgtEl>
                                        <p:attrNameLst>
                                          <p:attrName>ppt_h</p:attrName>
                                        </p:attrNameLst>
                                      </p:cBhvr>
                                      <p:tavLst>
                                        <p:tav tm="0">
                                          <p:val>
                                            <p:fltVal val="0"/>
                                          </p:val>
                                        </p:tav>
                                        <p:tav tm="100000">
                                          <p:val>
                                            <p:strVal val="#ppt_h"/>
                                          </p:val>
                                        </p:tav>
                                      </p:tavLst>
                                    </p:anim>
                                    <p:animEffect transition="in" filter="fade">
                                      <p:cBhvr>
                                        <p:cTn id="14" dur="300"/>
                                        <p:tgtEl>
                                          <p:spTgt spid="51"/>
                                        </p:tgtEl>
                                      </p:cBhvr>
                                    </p:animEffect>
                                  </p:childTnLst>
                                </p:cTn>
                              </p:par>
                            </p:childTnLst>
                          </p:cTn>
                        </p:par>
                        <p:par>
                          <p:cTn id="15" fill="hold">
                            <p:stCondLst>
                              <p:cond delay="300"/>
                            </p:stCondLst>
                            <p:childTnLst>
                              <p:par>
                                <p:cTn id="16" presetID="22" presetClass="entr" presetSubtype="4"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down)">
                                      <p:cBhvr>
                                        <p:cTn id="18" dur="500"/>
                                        <p:tgtEl>
                                          <p:spTgt spid="30"/>
                                        </p:tgtEl>
                                      </p:cBhvr>
                                    </p:animEffect>
                                  </p:childTnLst>
                                </p:cTn>
                              </p:par>
                            </p:childTnLst>
                          </p:cTn>
                        </p:par>
                        <p:par>
                          <p:cTn id="19" fill="hold">
                            <p:stCondLst>
                              <p:cond delay="800"/>
                            </p:stCondLst>
                            <p:childTnLst>
                              <p:par>
                                <p:cTn id="20" presetID="22" presetClass="entr" presetSubtype="8"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300"/>
                                        <p:tgtEl>
                                          <p:spTgt spid="4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300"/>
                                        <p:tgtEl>
                                          <p:spTgt spid="49"/>
                                        </p:tgtEl>
                                      </p:cBhvr>
                                    </p:animEffect>
                                  </p:childTnLst>
                                </p:cTn>
                              </p:par>
                            </p:childTnLst>
                          </p:cTn>
                        </p:par>
                        <p:par>
                          <p:cTn id="26" fill="hold">
                            <p:stCondLst>
                              <p:cond delay="1100"/>
                            </p:stCondLst>
                            <p:childTnLst>
                              <p:par>
                                <p:cTn id="27" presetID="22" presetClass="entr" presetSubtype="4"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down)">
                                      <p:cBhvr>
                                        <p:cTn id="29" dur="500"/>
                                        <p:tgtEl>
                                          <p:spTgt spid="32"/>
                                        </p:tgtEl>
                                      </p:cBhvr>
                                    </p:animEffect>
                                  </p:childTnLst>
                                </p:cTn>
                              </p:par>
                            </p:childTnLst>
                          </p:cTn>
                        </p:par>
                        <p:par>
                          <p:cTn id="30" fill="hold">
                            <p:stCondLst>
                              <p:cond delay="1600"/>
                            </p:stCondLst>
                            <p:childTnLst>
                              <p:par>
                                <p:cTn id="31" presetID="22" presetClass="entr" presetSubtype="8"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300"/>
                                        <p:tgtEl>
                                          <p:spTgt spid="4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ipe(left)">
                                      <p:cBhvr>
                                        <p:cTn id="36" dur="300"/>
                                        <p:tgtEl>
                                          <p:spTgt spid="45"/>
                                        </p:tgtEl>
                                      </p:cBhvr>
                                    </p:animEffect>
                                  </p:childTnLst>
                                </p:cTn>
                              </p:par>
                            </p:childTnLst>
                          </p:cTn>
                        </p:par>
                        <p:par>
                          <p:cTn id="37" fill="hold">
                            <p:stCondLst>
                              <p:cond delay="1900"/>
                            </p:stCondLst>
                            <p:childTnLst>
                              <p:par>
                                <p:cTn id="38" presetID="22" presetClass="entr" presetSubtype="8"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par>
                          <p:cTn id="41" fill="hold">
                            <p:stCondLst>
                              <p:cond delay="2400"/>
                            </p:stCondLst>
                            <p:childTnLst>
                              <p:par>
                                <p:cTn id="42" presetID="22" presetClass="entr" presetSubtype="8"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300"/>
                                        <p:tgtEl>
                                          <p:spTgt spid="36"/>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300"/>
                                        <p:tgtEl>
                                          <p:spTgt spid="35"/>
                                        </p:tgtEl>
                                      </p:cBhvr>
                                    </p:animEffect>
                                  </p:childTnLst>
                                </p:cTn>
                              </p:par>
                            </p:childTnLst>
                          </p:cTn>
                        </p:par>
                        <p:par>
                          <p:cTn id="48" fill="hold">
                            <p:stCondLst>
                              <p:cond delay="2700"/>
                            </p:stCondLst>
                            <p:childTnLst>
                              <p:par>
                                <p:cTn id="49" presetID="22" presetClass="entr" presetSubtype="8"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left)">
                                      <p:cBhvr>
                                        <p:cTn id="51" dur="500"/>
                                        <p:tgtEl>
                                          <p:spTgt spid="34"/>
                                        </p:tgtEl>
                                      </p:cBhvr>
                                    </p:animEffect>
                                  </p:childTnLst>
                                </p:cTn>
                              </p:par>
                            </p:childTnLst>
                          </p:cTn>
                        </p:par>
                        <p:par>
                          <p:cTn id="52" fill="hold">
                            <p:stCondLst>
                              <p:cond delay="3200"/>
                            </p:stCondLst>
                            <p:childTnLst>
                              <p:par>
                                <p:cTn id="53" presetID="22" presetClass="entr" presetSubtype="8"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left)">
                                      <p:cBhvr>
                                        <p:cTn id="55" dur="300"/>
                                        <p:tgtEl>
                                          <p:spTgt spid="44"/>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3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42" grpId="0" animBg="1"/>
      <p:bldP spid="44" grpId="0"/>
      <p:bldP spid="45" grpId="0" animBg="1"/>
      <p:bldP spid="46" grpId="0"/>
      <p:bldP spid="47" grpId="0" animBg="1"/>
      <p:bldP spid="49" grpId="0"/>
      <p:bldP spid="51" grpId="0" animBg="1"/>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486694" y="429096"/>
            <a:ext cx="6624736" cy="624434"/>
          </a:xfrm>
        </p:spPr>
        <p:txBody>
          <a:bodyPr>
            <a:noAutofit/>
          </a:bodyPr>
          <a:lstStyle/>
          <a:p>
            <a:pPr defTabSz="1218753" fontAlgn="base">
              <a:spcBef>
                <a:spcPct val="0"/>
              </a:spcBef>
              <a:spcAft>
                <a:spcPct val="0"/>
              </a:spcAft>
              <a:defRPr/>
            </a:pPr>
            <a:r>
              <a:rPr lang="zh-CN" altLang="en-US"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习近平新时代中国特色社会主义思想</a:t>
            </a:r>
            <a:endParaRPr lang="zh-CN" altLang="en-US"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p:txBody>
      </p:sp>
      <p:cxnSp>
        <p:nvCxnSpPr>
          <p:cNvPr id="30" name="直接连接符 29"/>
          <p:cNvCxnSpPr/>
          <p:nvPr/>
        </p:nvCxnSpPr>
        <p:spPr bwMode="auto">
          <a:xfrm flipV="1">
            <a:off x="3233419" y="2349675"/>
            <a:ext cx="1085551" cy="937069"/>
          </a:xfrm>
          <a:prstGeom prst="line">
            <a:avLst/>
          </a:prstGeom>
          <a:solidFill>
            <a:schemeClr val="accent1"/>
          </a:solidFill>
          <a:ln w="127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接连接符 31"/>
          <p:cNvCxnSpPr/>
          <p:nvPr/>
        </p:nvCxnSpPr>
        <p:spPr bwMode="auto">
          <a:xfrm flipV="1">
            <a:off x="3466928" y="3348553"/>
            <a:ext cx="796971" cy="484216"/>
          </a:xfrm>
          <a:prstGeom prst="line">
            <a:avLst/>
          </a:prstGeom>
          <a:solidFill>
            <a:schemeClr val="accent1"/>
          </a:solidFill>
          <a:ln w="127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接连接符 32"/>
          <p:cNvCxnSpPr/>
          <p:nvPr/>
        </p:nvCxnSpPr>
        <p:spPr bwMode="auto">
          <a:xfrm>
            <a:off x="3444592" y="4233721"/>
            <a:ext cx="726053" cy="293856"/>
          </a:xfrm>
          <a:prstGeom prst="line">
            <a:avLst/>
          </a:prstGeom>
          <a:solidFill>
            <a:schemeClr val="accent1"/>
          </a:solidFill>
          <a:ln w="127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接连接符 33"/>
          <p:cNvCxnSpPr>
            <a:endCxn id="42" idx="1"/>
          </p:cNvCxnSpPr>
          <p:nvPr/>
        </p:nvCxnSpPr>
        <p:spPr bwMode="auto">
          <a:xfrm>
            <a:off x="3247272" y="4637119"/>
            <a:ext cx="1016627" cy="988919"/>
          </a:xfrm>
          <a:prstGeom prst="line">
            <a:avLst/>
          </a:prstGeom>
          <a:solidFill>
            <a:schemeClr val="accent1"/>
          </a:solidFill>
          <a:ln w="127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圆角矩形 34"/>
          <p:cNvSpPr/>
          <p:nvPr/>
        </p:nvSpPr>
        <p:spPr bwMode="auto">
          <a:xfrm>
            <a:off x="4231849" y="3933850"/>
            <a:ext cx="6328189" cy="792088"/>
          </a:xfrm>
          <a:prstGeom prst="roundRect">
            <a:avLst>
              <a:gd name="adj" fmla="val 7848"/>
            </a:avLst>
          </a:prstGeom>
          <a:solidFill>
            <a:sysClr val="window" lastClr="FFFFFF"/>
          </a:solidFill>
          <a:ln w="12700" cap="flat" cmpd="sng" algn="ctr">
            <a:solidFill>
              <a:srgbClr val="C00000"/>
            </a:solidFill>
            <a:prstDash val="solid"/>
          </a:ln>
          <a:effectLst/>
          <a:sp3d prstMaterial="metal">
            <a:bevelT w="38100" h="57150" prst="angle"/>
          </a:sp3d>
        </p:spPr>
        <p:txBody>
          <a:bodyPr wrap="square" anchor="ctr">
            <a:normAutofit/>
          </a:bodyPr>
          <a:lstStyle/>
          <a:p>
            <a:pPr lvl="2"/>
            <a:endParaRPr lang="zh-CN" altLang="en-US" dirty="0">
              <a:solidFill>
                <a:schemeClr val="accent1"/>
              </a:solidFill>
            </a:endParaRPr>
          </a:p>
        </p:txBody>
      </p:sp>
      <p:sp>
        <p:nvSpPr>
          <p:cNvPr id="36" name="矩形 35"/>
          <p:cNvSpPr>
            <a:spLocks noChangeArrowheads="1"/>
          </p:cNvSpPr>
          <p:nvPr/>
        </p:nvSpPr>
        <p:spPr bwMode="auto">
          <a:xfrm>
            <a:off x="4361415" y="4017697"/>
            <a:ext cx="6054608" cy="658660"/>
          </a:xfrm>
          <a:prstGeom prst="rect">
            <a:avLst/>
          </a:prstGeom>
          <a:noFill/>
          <a:ln w="9525">
            <a:noFill/>
            <a:miter lim="800000"/>
            <a:headEnd/>
            <a:tailEnd/>
          </a:ln>
        </p:spPr>
        <p:txBody>
          <a:bodyPr wrap="square" lIns="103651" tIns="51825" rIns="103651" bIns="51825">
            <a:spAutoFit/>
          </a:bodyPr>
          <a:lstStyle/>
          <a:p>
            <a:pPr defTabSz="914400"/>
            <a:r>
              <a:rPr lang="zh-CN" altLang="en-US" sz="18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明确中国特色大国外交要推动构建新型国际关系，推动构建人类命运共同体；</a:t>
            </a:r>
            <a:endParaRPr lang="zh-CN" altLang="en-US" sz="18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42" name="圆角矩形 41"/>
          <p:cNvSpPr/>
          <p:nvPr/>
        </p:nvSpPr>
        <p:spPr bwMode="auto">
          <a:xfrm>
            <a:off x="4263899" y="4941962"/>
            <a:ext cx="6328188" cy="1368152"/>
          </a:xfrm>
          <a:prstGeom prst="roundRect">
            <a:avLst>
              <a:gd name="adj" fmla="val 7848"/>
            </a:avLst>
          </a:prstGeom>
          <a:solidFill>
            <a:sysClr val="window" lastClr="FFFFFF"/>
          </a:solidFill>
          <a:ln w="12700" cap="flat" cmpd="sng" algn="ctr">
            <a:solidFill>
              <a:srgbClr val="C00000"/>
            </a:solidFill>
            <a:prstDash val="solid"/>
          </a:ln>
          <a:effectLst/>
          <a:sp3d prstMaterial="metal">
            <a:bevelT w="38100" h="57150" prst="angle"/>
          </a:sp3d>
        </p:spPr>
        <p:txBody>
          <a:bodyPr wrap="square" anchor="ctr">
            <a:normAutofit/>
          </a:bodyPr>
          <a:lstStyle/>
          <a:p>
            <a:pPr lvl="2"/>
            <a:endParaRPr lang="zh-CN" altLang="en-US" dirty="0">
              <a:solidFill>
                <a:schemeClr val="accent1"/>
              </a:solidFill>
            </a:endParaRPr>
          </a:p>
        </p:txBody>
      </p:sp>
      <p:sp>
        <p:nvSpPr>
          <p:cNvPr id="44" name="矩形 87"/>
          <p:cNvSpPr>
            <a:spLocks noChangeArrowheads="1"/>
          </p:cNvSpPr>
          <p:nvPr/>
        </p:nvSpPr>
        <p:spPr bwMode="auto">
          <a:xfrm>
            <a:off x="4361415" y="5013970"/>
            <a:ext cx="6126616" cy="519784"/>
          </a:xfrm>
          <a:prstGeom prst="rect">
            <a:avLst/>
          </a:prstGeom>
          <a:noFill/>
          <a:ln w="9525" cap="flat" cmpd="sng" algn="ctr">
            <a:noFill/>
            <a:prstDash val="solid"/>
            <a:round/>
            <a:headEnd type="none" w="med" len="med"/>
            <a:tailEnd type="none" w="med" len="med"/>
          </a:ln>
          <a:effectLst/>
        </p:spPr>
        <p:txBody>
          <a:bodyPr vert="horz" wrap="square" lIns="103651" tIns="51825" rIns="103651" bIns="51825" numCol="1" rtlCol="0" anchor="t" anchorCtr="0" compatLnSpc="1">
            <a:prstTxWarp prst="textNoShape">
              <a:avLst/>
            </a:prstTxWarp>
          </a:bodyPr>
          <a:lstStyle/>
          <a:p>
            <a:pPr defTabSz="914400"/>
            <a:r>
              <a:rPr lang="zh-CN" altLang="en-US" sz="18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明确中国特色社会主义最本质的特征是中国共产党领导，中国特色社会主义制度的最大优势是中国共产党领导，党是最高政治领导力量，提出新时代党的建设总要求，突出政治建设在党的建设中的重要地位。</a:t>
            </a:r>
            <a:endParaRPr lang="zh-CN" altLang="en-US" sz="18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45" name="圆角矩形 44"/>
          <p:cNvSpPr/>
          <p:nvPr/>
        </p:nvSpPr>
        <p:spPr bwMode="auto">
          <a:xfrm>
            <a:off x="4254186" y="2778661"/>
            <a:ext cx="6305853" cy="938720"/>
          </a:xfrm>
          <a:prstGeom prst="roundRect">
            <a:avLst>
              <a:gd name="adj" fmla="val 7848"/>
            </a:avLst>
          </a:prstGeom>
          <a:solidFill>
            <a:sysClr val="window" lastClr="FFFFFF"/>
          </a:solidFill>
          <a:ln w="12700" cap="flat" cmpd="sng" algn="ctr">
            <a:solidFill>
              <a:srgbClr val="C00000"/>
            </a:solidFill>
            <a:prstDash val="solid"/>
          </a:ln>
          <a:effectLst/>
          <a:sp3d prstMaterial="metal">
            <a:bevelT w="38100" h="57150" prst="angle"/>
          </a:sp3d>
        </p:spPr>
        <p:txBody>
          <a:bodyPr wrap="square" anchor="ctr">
            <a:normAutofit/>
          </a:bodyPr>
          <a:lstStyle/>
          <a:p>
            <a:pPr lvl="2"/>
            <a:endParaRPr lang="zh-CN" altLang="en-US" dirty="0">
              <a:solidFill>
                <a:schemeClr val="accent1"/>
              </a:solidFill>
            </a:endParaRPr>
          </a:p>
        </p:txBody>
      </p:sp>
      <p:sp>
        <p:nvSpPr>
          <p:cNvPr id="46" name="矩形 87"/>
          <p:cNvSpPr>
            <a:spLocks noChangeArrowheads="1"/>
          </p:cNvSpPr>
          <p:nvPr/>
        </p:nvSpPr>
        <p:spPr bwMode="auto">
          <a:xfrm>
            <a:off x="4383749" y="2781722"/>
            <a:ext cx="6032274" cy="935659"/>
          </a:xfrm>
          <a:prstGeom prst="rect">
            <a:avLst/>
          </a:prstGeom>
          <a:noFill/>
          <a:ln w="9525">
            <a:noFill/>
            <a:miter lim="800000"/>
            <a:headEnd/>
            <a:tailEnd/>
          </a:ln>
        </p:spPr>
        <p:txBody>
          <a:bodyPr wrap="square" lIns="103651" tIns="51825" rIns="103651" bIns="51825">
            <a:spAutoFit/>
          </a:bodyPr>
          <a:lstStyle/>
          <a:p>
            <a:pPr defTabSz="914400"/>
            <a:r>
              <a:rPr lang="zh-CN" altLang="en-US" sz="18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明确党在新时代的强军目标是建设一支听党指挥、能打胜仗、作风优良的人民军队，把人民军队建设成为世界一流军队；</a:t>
            </a:r>
            <a:endParaRPr lang="zh-CN" altLang="en-US" sz="18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47" name="圆角矩形 46"/>
          <p:cNvSpPr/>
          <p:nvPr/>
        </p:nvSpPr>
        <p:spPr bwMode="auto">
          <a:xfrm>
            <a:off x="4246961" y="1627825"/>
            <a:ext cx="6313078" cy="937873"/>
          </a:xfrm>
          <a:prstGeom prst="roundRect">
            <a:avLst>
              <a:gd name="adj" fmla="val 7848"/>
            </a:avLst>
          </a:prstGeom>
          <a:solidFill>
            <a:sysClr val="window" lastClr="FFFFFF"/>
          </a:solidFill>
          <a:ln w="12700" cap="flat" cmpd="sng" algn="ctr">
            <a:solidFill>
              <a:srgbClr val="C00000"/>
            </a:solidFill>
            <a:prstDash val="solid"/>
          </a:ln>
          <a:effectLst/>
          <a:sp3d prstMaterial="metal">
            <a:bevelT w="38100" h="57150" prst="angle"/>
          </a:sp3d>
        </p:spPr>
        <p:txBody>
          <a:bodyPr wrap="square" anchor="ctr">
            <a:normAutofit/>
          </a:bodyPr>
          <a:lstStyle/>
          <a:p>
            <a:pPr lvl="2"/>
            <a:endParaRPr lang="zh-CN" altLang="en-US" dirty="0">
              <a:solidFill>
                <a:schemeClr val="accent1"/>
              </a:solidFill>
            </a:endParaRPr>
          </a:p>
        </p:txBody>
      </p:sp>
      <p:sp>
        <p:nvSpPr>
          <p:cNvPr id="49" name="矩形 87"/>
          <p:cNvSpPr>
            <a:spLocks noChangeArrowheads="1"/>
          </p:cNvSpPr>
          <p:nvPr/>
        </p:nvSpPr>
        <p:spPr bwMode="auto">
          <a:xfrm>
            <a:off x="4457345" y="1689146"/>
            <a:ext cx="6030686" cy="658660"/>
          </a:xfrm>
          <a:prstGeom prst="rect">
            <a:avLst/>
          </a:prstGeom>
          <a:noFill/>
          <a:ln w="9525">
            <a:noFill/>
            <a:miter lim="800000"/>
            <a:headEnd/>
            <a:tailEnd/>
          </a:ln>
        </p:spPr>
        <p:txBody>
          <a:bodyPr wrap="square" lIns="103651" tIns="51825" rIns="103651" bIns="51825">
            <a:spAutoFit/>
          </a:bodyPr>
          <a:lstStyle/>
          <a:p>
            <a:pPr defTabSz="914400"/>
            <a:r>
              <a:rPr lang="zh-CN" altLang="en-US" sz="18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明确全面推进依法治国总目标是建设中国特色社会主义法制体系、建设社会主义法治国家；</a:t>
            </a:r>
            <a:endParaRPr lang="zh-CN" altLang="en-US" sz="18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51" name="Oval 2"/>
          <p:cNvSpPr>
            <a:spLocks noChangeAspect="1" noChangeArrowheads="1"/>
          </p:cNvSpPr>
          <p:nvPr/>
        </p:nvSpPr>
        <p:spPr bwMode="auto">
          <a:xfrm>
            <a:off x="1558702" y="3069754"/>
            <a:ext cx="1962052" cy="2019989"/>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fr-FR" altLang="zh-CN" sz="3200" b="1" dirty="0">
              <a:solidFill>
                <a:schemeClr val="bg1"/>
              </a:solidFill>
              <a:latin typeface="微软雅黑" pitchFamily="34" charset="-122"/>
              <a:ea typeface="微软雅黑" pitchFamily="34" charset="-122"/>
            </a:endParaRPr>
          </a:p>
        </p:txBody>
      </p:sp>
      <p:sp>
        <p:nvSpPr>
          <p:cNvPr id="52" name="TextBox 147"/>
          <p:cNvSpPr txBox="1">
            <a:spLocks noChangeArrowheads="1"/>
          </p:cNvSpPr>
          <p:nvPr/>
        </p:nvSpPr>
        <p:spPr bwMode="auto">
          <a:xfrm>
            <a:off x="1935862" y="3573810"/>
            <a:ext cx="1207353" cy="875890"/>
          </a:xfrm>
          <a:prstGeom prst="rect">
            <a:avLst/>
          </a:prstGeom>
          <a:noFill/>
          <a:ln w="9525" cap="flat" cmpd="sng" algn="ctr">
            <a:noFill/>
            <a:prstDash val="solid"/>
            <a:round/>
            <a:headEnd type="none" w="med" len="med"/>
            <a:tailEnd type="none" w="med" len="med"/>
          </a:ln>
          <a:effectLst/>
        </p:spPr>
        <p:txBody>
          <a:bodyPr vert="horz" wrap="square" lIns="103651" tIns="51825" rIns="103651" bIns="51825" numCol="1" rtlCol="0" anchor="t" anchorCtr="0" compatLnSpc="1">
            <a:prstTxWarp prst="textNoShape">
              <a:avLst/>
            </a:prstTxWarp>
          </a:bodyPr>
          <a:lstStyle>
            <a:defPPr>
              <a:defRPr lang="zh-CN"/>
            </a:defPPr>
          </a:lstStyle>
          <a:p>
            <a:pPr algn="ctr"/>
            <a:r>
              <a:rPr lang="zh-CN" altLang="en-US" sz="3200" b="1" dirty="0" smtClean="0">
                <a:solidFill>
                  <a:schemeClr val="bg1"/>
                </a:solidFill>
                <a:latin typeface="+mn-ea"/>
              </a:rPr>
              <a:t>八个明确</a:t>
            </a:r>
            <a:endParaRPr lang="zh-CN" altLang="en-US" sz="3200" b="1" dirty="0">
              <a:solidFill>
                <a:schemeClr val="bg1"/>
              </a:solidFill>
              <a:latin typeface="+mn-ea"/>
            </a:endParaRPr>
          </a:p>
        </p:txBody>
      </p:sp>
    </p:spTree>
    <p:extLst>
      <p:ext uri="{BB962C8B-B14F-4D97-AF65-F5344CB8AC3E}">
        <p14:creationId xmlns:p14="http://schemas.microsoft.com/office/powerpoint/2010/main" val="23368761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300" fill="hold"/>
                                        <p:tgtEl>
                                          <p:spTgt spid="52"/>
                                        </p:tgtEl>
                                        <p:attrNameLst>
                                          <p:attrName>ppt_w</p:attrName>
                                        </p:attrNameLst>
                                      </p:cBhvr>
                                      <p:tavLst>
                                        <p:tav tm="0">
                                          <p:val>
                                            <p:fltVal val="0"/>
                                          </p:val>
                                        </p:tav>
                                        <p:tav tm="100000">
                                          <p:val>
                                            <p:strVal val="#ppt_w"/>
                                          </p:val>
                                        </p:tav>
                                      </p:tavLst>
                                    </p:anim>
                                    <p:anim calcmode="lin" valueType="num">
                                      <p:cBhvr>
                                        <p:cTn id="8" dur="300" fill="hold"/>
                                        <p:tgtEl>
                                          <p:spTgt spid="52"/>
                                        </p:tgtEl>
                                        <p:attrNameLst>
                                          <p:attrName>ppt_h</p:attrName>
                                        </p:attrNameLst>
                                      </p:cBhvr>
                                      <p:tavLst>
                                        <p:tav tm="0">
                                          <p:val>
                                            <p:fltVal val="0"/>
                                          </p:val>
                                        </p:tav>
                                        <p:tav tm="100000">
                                          <p:val>
                                            <p:strVal val="#ppt_h"/>
                                          </p:val>
                                        </p:tav>
                                      </p:tavLst>
                                    </p:anim>
                                    <p:animEffect transition="in" filter="fade">
                                      <p:cBhvr>
                                        <p:cTn id="9" dur="300"/>
                                        <p:tgtEl>
                                          <p:spTgt spid="5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300" fill="hold"/>
                                        <p:tgtEl>
                                          <p:spTgt spid="51"/>
                                        </p:tgtEl>
                                        <p:attrNameLst>
                                          <p:attrName>ppt_w</p:attrName>
                                        </p:attrNameLst>
                                      </p:cBhvr>
                                      <p:tavLst>
                                        <p:tav tm="0">
                                          <p:val>
                                            <p:fltVal val="0"/>
                                          </p:val>
                                        </p:tav>
                                        <p:tav tm="100000">
                                          <p:val>
                                            <p:strVal val="#ppt_w"/>
                                          </p:val>
                                        </p:tav>
                                      </p:tavLst>
                                    </p:anim>
                                    <p:anim calcmode="lin" valueType="num">
                                      <p:cBhvr>
                                        <p:cTn id="13" dur="300" fill="hold"/>
                                        <p:tgtEl>
                                          <p:spTgt spid="51"/>
                                        </p:tgtEl>
                                        <p:attrNameLst>
                                          <p:attrName>ppt_h</p:attrName>
                                        </p:attrNameLst>
                                      </p:cBhvr>
                                      <p:tavLst>
                                        <p:tav tm="0">
                                          <p:val>
                                            <p:fltVal val="0"/>
                                          </p:val>
                                        </p:tav>
                                        <p:tav tm="100000">
                                          <p:val>
                                            <p:strVal val="#ppt_h"/>
                                          </p:val>
                                        </p:tav>
                                      </p:tavLst>
                                    </p:anim>
                                    <p:animEffect transition="in" filter="fade">
                                      <p:cBhvr>
                                        <p:cTn id="14" dur="300"/>
                                        <p:tgtEl>
                                          <p:spTgt spid="51"/>
                                        </p:tgtEl>
                                      </p:cBhvr>
                                    </p:animEffect>
                                  </p:childTnLst>
                                </p:cTn>
                              </p:par>
                            </p:childTnLst>
                          </p:cTn>
                        </p:par>
                        <p:par>
                          <p:cTn id="15" fill="hold">
                            <p:stCondLst>
                              <p:cond delay="300"/>
                            </p:stCondLst>
                            <p:childTnLst>
                              <p:par>
                                <p:cTn id="16" presetID="22" presetClass="entr" presetSubtype="4"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down)">
                                      <p:cBhvr>
                                        <p:cTn id="18" dur="500"/>
                                        <p:tgtEl>
                                          <p:spTgt spid="30"/>
                                        </p:tgtEl>
                                      </p:cBhvr>
                                    </p:animEffect>
                                  </p:childTnLst>
                                </p:cTn>
                              </p:par>
                            </p:childTnLst>
                          </p:cTn>
                        </p:par>
                        <p:par>
                          <p:cTn id="19" fill="hold">
                            <p:stCondLst>
                              <p:cond delay="800"/>
                            </p:stCondLst>
                            <p:childTnLst>
                              <p:par>
                                <p:cTn id="20" presetID="22" presetClass="entr" presetSubtype="8"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300"/>
                                        <p:tgtEl>
                                          <p:spTgt spid="4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300"/>
                                        <p:tgtEl>
                                          <p:spTgt spid="49"/>
                                        </p:tgtEl>
                                      </p:cBhvr>
                                    </p:animEffect>
                                  </p:childTnLst>
                                </p:cTn>
                              </p:par>
                            </p:childTnLst>
                          </p:cTn>
                        </p:par>
                        <p:par>
                          <p:cTn id="26" fill="hold">
                            <p:stCondLst>
                              <p:cond delay="1100"/>
                            </p:stCondLst>
                            <p:childTnLst>
                              <p:par>
                                <p:cTn id="27" presetID="22" presetClass="entr" presetSubtype="4"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down)">
                                      <p:cBhvr>
                                        <p:cTn id="29" dur="500"/>
                                        <p:tgtEl>
                                          <p:spTgt spid="32"/>
                                        </p:tgtEl>
                                      </p:cBhvr>
                                    </p:animEffect>
                                  </p:childTnLst>
                                </p:cTn>
                              </p:par>
                            </p:childTnLst>
                          </p:cTn>
                        </p:par>
                        <p:par>
                          <p:cTn id="30" fill="hold">
                            <p:stCondLst>
                              <p:cond delay="1600"/>
                            </p:stCondLst>
                            <p:childTnLst>
                              <p:par>
                                <p:cTn id="31" presetID="22" presetClass="entr" presetSubtype="8"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300"/>
                                        <p:tgtEl>
                                          <p:spTgt spid="4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ipe(left)">
                                      <p:cBhvr>
                                        <p:cTn id="36" dur="300"/>
                                        <p:tgtEl>
                                          <p:spTgt spid="45"/>
                                        </p:tgtEl>
                                      </p:cBhvr>
                                    </p:animEffect>
                                  </p:childTnLst>
                                </p:cTn>
                              </p:par>
                            </p:childTnLst>
                          </p:cTn>
                        </p:par>
                        <p:par>
                          <p:cTn id="37" fill="hold">
                            <p:stCondLst>
                              <p:cond delay="1900"/>
                            </p:stCondLst>
                            <p:childTnLst>
                              <p:par>
                                <p:cTn id="38" presetID="22" presetClass="entr" presetSubtype="8"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par>
                          <p:cTn id="41" fill="hold">
                            <p:stCondLst>
                              <p:cond delay="2400"/>
                            </p:stCondLst>
                            <p:childTnLst>
                              <p:par>
                                <p:cTn id="42" presetID="22" presetClass="entr" presetSubtype="8"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300"/>
                                        <p:tgtEl>
                                          <p:spTgt spid="36"/>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300"/>
                                        <p:tgtEl>
                                          <p:spTgt spid="35"/>
                                        </p:tgtEl>
                                      </p:cBhvr>
                                    </p:animEffect>
                                  </p:childTnLst>
                                </p:cTn>
                              </p:par>
                            </p:childTnLst>
                          </p:cTn>
                        </p:par>
                        <p:par>
                          <p:cTn id="48" fill="hold">
                            <p:stCondLst>
                              <p:cond delay="2700"/>
                            </p:stCondLst>
                            <p:childTnLst>
                              <p:par>
                                <p:cTn id="49" presetID="22" presetClass="entr" presetSubtype="8"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left)">
                                      <p:cBhvr>
                                        <p:cTn id="51" dur="500"/>
                                        <p:tgtEl>
                                          <p:spTgt spid="34"/>
                                        </p:tgtEl>
                                      </p:cBhvr>
                                    </p:animEffect>
                                  </p:childTnLst>
                                </p:cTn>
                              </p:par>
                            </p:childTnLst>
                          </p:cTn>
                        </p:par>
                        <p:par>
                          <p:cTn id="52" fill="hold">
                            <p:stCondLst>
                              <p:cond delay="3200"/>
                            </p:stCondLst>
                            <p:childTnLst>
                              <p:par>
                                <p:cTn id="53" presetID="22" presetClass="entr" presetSubtype="8"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left)">
                                      <p:cBhvr>
                                        <p:cTn id="55" dur="300"/>
                                        <p:tgtEl>
                                          <p:spTgt spid="44"/>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3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42" grpId="0" animBg="1"/>
      <p:bldP spid="44" grpId="0"/>
      <p:bldP spid="45" grpId="0" animBg="1"/>
      <p:bldP spid="46" grpId="0"/>
      <p:bldP spid="47" grpId="0" animBg="1"/>
      <p:bldP spid="49" grpId="0"/>
      <p:bldP spid="51" grpId="0" animBg="1"/>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Autofit/>
          </a:bodyPr>
          <a:lstStyle/>
          <a:p>
            <a:pPr defTabSz="1218753" fontAlgn="base">
              <a:spcBef>
                <a:spcPct val="0"/>
              </a:spcBef>
              <a:spcAft>
                <a:spcPct val="0"/>
              </a:spcAft>
              <a:defRPr/>
            </a:pPr>
            <a:r>
              <a:rPr lang="zh-CN" altLang="en-US"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十四个基本方略</a:t>
            </a:r>
            <a:endParaRPr lang="zh-CN" altLang="en-US"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9" name="燕尾形 38"/>
          <p:cNvSpPr/>
          <p:nvPr/>
        </p:nvSpPr>
        <p:spPr>
          <a:xfrm>
            <a:off x="982638" y="1611925"/>
            <a:ext cx="936104" cy="521725"/>
          </a:xfrm>
          <a:prstGeom prst="chevron">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en-US" altLang="zh-CN" sz="2000" b="1" dirty="0" smtClean="0">
                <a:solidFill>
                  <a:schemeClr val="bg1"/>
                </a:solidFill>
                <a:latin typeface="微软雅黑" pitchFamily="34" charset="-122"/>
                <a:ea typeface="微软雅黑" pitchFamily="34" charset="-122"/>
              </a:rPr>
              <a:t>1</a:t>
            </a:r>
            <a:endParaRPr lang="zh-CN" altLang="en-US" sz="2000" b="1" dirty="0">
              <a:solidFill>
                <a:schemeClr val="bg1"/>
              </a:solidFill>
              <a:latin typeface="微软雅黑" pitchFamily="34" charset="-122"/>
              <a:ea typeface="微软雅黑" pitchFamily="34" charset="-122"/>
            </a:endParaRPr>
          </a:p>
        </p:txBody>
      </p:sp>
      <p:sp>
        <p:nvSpPr>
          <p:cNvPr id="40" name="燕尾形 39"/>
          <p:cNvSpPr/>
          <p:nvPr/>
        </p:nvSpPr>
        <p:spPr>
          <a:xfrm>
            <a:off x="982638" y="2247081"/>
            <a:ext cx="936104" cy="521725"/>
          </a:xfrm>
          <a:prstGeom prst="chevron">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en-US" altLang="zh-CN" sz="2000" b="1" dirty="0" smtClean="0">
                <a:solidFill>
                  <a:schemeClr val="bg1"/>
                </a:solidFill>
                <a:latin typeface="微软雅黑" pitchFamily="34" charset="-122"/>
                <a:ea typeface="微软雅黑" pitchFamily="34" charset="-122"/>
              </a:rPr>
              <a:t>2</a:t>
            </a:r>
            <a:endParaRPr lang="zh-CN" altLang="en-US" sz="2000" b="1" dirty="0">
              <a:solidFill>
                <a:schemeClr val="bg1"/>
              </a:solidFill>
              <a:latin typeface="微软雅黑" pitchFamily="34" charset="-122"/>
              <a:ea typeface="微软雅黑" pitchFamily="34" charset="-122"/>
            </a:endParaRPr>
          </a:p>
        </p:txBody>
      </p:sp>
      <p:sp>
        <p:nvSpPr>
          <p:cNvPr id="41" name="燕尾形 40"/>
          <p:cNvSpPr/>
          <p:nvPr/>
        </p:nvSpPr>
        <p:spPr>
          <a:xfrm>
            <a:off x="982638" y="2877484"/>
            <a:ext cx="936104" cy="521725"/>
          </a:xfrm>
          <a:prstGeom prst="chevron">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en-US" altLang="zh-CN" sz="2000" b="1" dirty="0" smtClean="0">
                <a:solidFill>
                  <a:schemeClr val="bg1"/>
                </a:solidFill>
                <a:latin typeface="微软雅黑" pitchFamily="34" charset="-122"/>
                <a:ea typeface="微软雅黑" pitchFamily="34" charset="-122"/>
              </a:rPr>
              <a:t>3</a:t>
            </a:r>
            <a:endParaRPr lang="zh-CN" altLang="en-US" sz="2000" b="1" dirty="0">
              <a:solidFill>
                <a:schemeClr val="bg1"/>
              </a:solidFill>
              <a:latin typeface="微软雅黑" pitchFamily="34" charset="-122"/>
              <a:ea typeface="微软雅黑" pitchFamily="34" charset="-122"/>
            </a:endParaRPr>
          </a:p>
        </p:txBody>
      </p:sp>
      <p:sp>
        <p:nvSpPr>
          <p:cNvPr id="42" name="燕尾形 41"/>
          <p:cNvSpPr/>
          <p:nvPr/>
        </p:nvSpPr>
        <p:spPr>
          <a:xfrm>
            <a:off x="982638" y="3525556"/>
            <a:ext cx="936104" cy="521725"/>
          </a:xfrm>
          <a:prstGeom prst="chevron">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en-US" altLang="zh-CN" sz="2000" b="1" dirty="0" smtClean="0">
                <a:solidFill>
                  <a:schemeClr val="bg1"/>
                </a:solidFill>
                <a:latin typeface="微软雅黑" pitchFamily="34" charset="-122"/>
                <a:ea typeface="微软雅黑" pitchFamily="34" charset="-122"/>
              </a:rPr>
              <a:t>4</a:t>
            </a:r>
            <a:endParaRPr lang="zh-CN" altLang="en-US" sz="2000" b="1" dirty="0">
              <a:solidFill>
                <a:schemeClr val="bg1"/>
              </a:solidFill>
              <a:latin typeface="微软雅黑" pitchFamily="34" charset="-122"/>
              <a:ea typeface="微软雅黑" pitchFamily="34" charset="-122"/>
            </a:endParaRPr>
          </a:p>
        </p:txBody>
      </p:sp>
      <p:sp>
        <p:nvSpPr>
          <p:cNvPr id="73" name="TextBox 72"/>
          <p:cNvSpPr txBox="1"/>
          <p:nvPr/>
        </p:nvSpPr>
        <p:spPr>
          <a:xfrm>
            <a:off x="2104284" y="1672732"/>
            <a:ext cx="4660606" cy="400110"/>
          </a:xfrm>
          <a:prstGeom prst="rect">
            <a:avLst/>
          </a:prstGeom>
          <a:noFill/>
        </p:spPr>
        <p:txBody>
          <a:bodyPr wrap="square" rtlCol="0">
            <a:spAutoFit/>
          </a:bodyPr>
          <a:lstStyle/>
          <a:p>
            <a:pPr defTabSz="914400"/>
            <a:r>
              <a:rPr lang="zh-CN" altLang="en-US" sz="20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坚持党对一切工作的领导</a:t>
            </a:r>
            <a:endParaRPr lang="zh-CN" altLang="en-US" sz="20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74" name="TextBox 73"/>
          <p:cNvSpPr txBox="1"/>
          <p:nvPr/>
        </p:nvSpPr>
        <p:spPr>
          <a:xfrm>
            <a:off x="2104284" y="2291920"/>
            <a:ext cx="6005448" cy="400110"/>
          </a:xfrm>
          <a:prstGeom prst="rect">
            <a:avLst/>
          </a:prstGeom>
          <a:noFill/>
        </p:spPr>
        <p:txBody>
          <a:bodyPr wrap="square" rtlCol="0">
            <a:spAutoFit/>
          </a:bodyPr>
          <a:lstStyle/>
          <a:p>
            <a:pPr defTabSz="914400"/>
            <a:r>
              <a:rPr lang="zh-CN" altLang="en-US" sz="20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坚持以人民为中心</a:t>
            </a:r>
            <a:endParaRPr lang="zh-CN" altLang="en-US" sz="20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76" name="TextBox 75"/>
          <p:cNvSpPr txBox="1"/>
          <p:nvPr/>
        </p:nvSpPr>
        <p:spPr>
          <a:xfrm>
            <a:off x="2104284" y="2922323"/>
            <a:ext cx="3126826" cy="400110"/>
          </a:xfrm>
          <a:prstGeom prst="rect">
            <a:avLst/>
          </a:prstGeom>
          <a:noFill/>
        </p:spPr>
        <p:txBody>
          <a:bodyPr wrap="square" rtlCol="0">
            <a:spAutoFit/>
          </a:bodyPr>
          <a:lstStyle/>
          <a:p>
            <a:pPr defTabSz="914400"/>
            <a:r>
              <a:rPr lang="zh-CN" altLang="en-US" sz="20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坚持全面深化改革</a:t>
            </a:r>
            <a:endParaRPr lang="zh-CN" altLang="en-US" sz="20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77" name="TextBox 76"/>
          <p:cNvSpPr txBox="1"/>
          <p:nvPr/>
        </p:nvSpPr>
        <p:spPr>
          <a:xfrm>
            <a:off x="2104284" y="3570395"/>
            <a:ext cx="5645408" cy="400110"/>
          </a:xfrm>
          <a:prstGeom prst="rect">
            <a:avLst/>
          </a:prstGeom>
          <a:noFill/>
        </p:spPr>
        <p:txBody>
          <a:bodyPr wrap="square" rtlCol="0">
            <a:spAutoFit/>
          </a:bodyPr>
          <a:lstStyle/>
          <a:p>
            <a:pPr defTabSz="914400"/>
            <a:r>
              <a:rPr lang="zh-CN" altLang="en-US" sz="20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坚持新发展理念</a:t>
            </a:r>
            <a:endParaRPr lang="zh-CN" altLang="en-US" sz="20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78" name="燕尾形 77"/>
          <p:cNvSpPr/>
          <p:nvPr/>
        </p:nvSpPr>
        <p:spPr>
          <a:xfrm>
            <a:off x="982638" y="4155959"/>
            <a:ext cx="936104" cy="521725"/>
          </a:xfrm>
          <a:prstGeom prst="chevron">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en-US" altLang="zh-CN" sz="2000" b="1" dirty="0" smtClean="0">
                <a:solidFill>
                  <a:schemeClr val="bg1"/>
                </a:solidFill>
                <a:latin typeface="微软雅黑" pitchFamily="34" charset="-122"/>
                <a:ea typeface="微软雅黑" pitchFamily="34" charset="-122"/>
              </a:rPr>
              <a:t>5</a:t>
            </a:r>
            <a:endParaRPr lang="zh-CN" altLang="en-US" sz="2000" b="1" dirty="0">
              <a:solidFill>
                <a:schemeClr val="bg1"/>
              </a:solidFill>
              <a:latin typeface="微软雅黑" pitchFamily="34" charset="-122"/>
              <a:ea typeface="微软雅黑" pitchFamily="34" charset="-122"/>
            </a:endParaRPr>
          </a:p>
        </p:txBody>
      </p:sp>
      <p:sp>
        <p:nvSpPr>
          <p:cNvPr id="81" name="TextBox 80"/>
          <p:cNvSpPr txBox="1"/>
          <p:nvPr/>
        </p:nvSpPr>
        <p:spPr>
          <a:xfrm>
            <a:off x="2138934" y="4218467"/>
            <a:ext cx="5645408" cy="400110"/>
          </a:xfrm>
          <a:prstGeom prst="rect">
            <a:avLst/>
          </a:prstGeom>
          <a:noFill/>
        </p:spPr>
        <p:txBody>
          <a:bodyPr wrap="square" rtlCol="0">
            <a:spAutoFit/>
          </a:bodyPr>
          <a:lstStyle/>
          <a:p>
            <a:pPr defTabSz="914400"/>
            <a:r>
              <a:rPr lang="zh-CN" altLang="en-US" sz="20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坚持人民当家作主</a:t>
            </a:r>
            <a:endParaRPr lang="zh-CN" altLang="en-US" sz="20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13" name="燕尾形 12"/>
          <p:cNvSpPr/>
          <p:nvPr/>
        </p:nvSpPr>
        <p:spPr>
          <a:xfrm>
            <a:off x="982638" y="4804031"/>
            <a:ext cx="936104" cy="521725"/>
          </a:xfrm>
          <a:prstGeom prst="chevron">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en-US" altLang="zh-CN" sz="2000" b="1" dirty="0" smtClean="0">
                <a:solidFill>
                  <a:schemeClr val="bg1"/>
                </a:solidFill>
                <a:latin typeface="微软雅黑" pitchFamily="34" charset="-122"/>
                <a:ea typeface="微软雅黑" pitchFamily="34" charset="-122"/>
              </a:rPr>
              <a:t>6</a:t>
            </a:r>
            <a:endParaRPr lang="zh-CN" altLang="en-US" sz="2000" b="1" dirty="0">
              <a:solidFill>
                <a:schemeClr val="bg1"/>
              </a:solidFill>
              <a:latin typeface="微软雅黑" pitchFamily="34" charset="-122"/>
              <a:ea typeface="微软雅黑" pitchFamily="34" charset="-122"/>
            </a:endParaRPr>
          </a:p>
        </p:txBody>
      </p:sp>
      <p:sp>
        <p:nvSpPr>
          <p:cNvPr id="14" name="燕尾形 13"/>
          <p:cNvSpPr/>
          <p:nvPr/>
        </p:nvSpPr>
        <p:spPr>
          <a:xfrm>
            <a:off x="982638" y="5469772"/>
            <a:ext cx="936104" cy="521725"/>
          </a:xfrm>
          <a:prstGeom prst="chevron">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en-US" altLang="zh-CN" sz="2000" b="1" dirty="0" smtClean="0">
                <a:solidFill>
                  <a:schemeClr val="bg1"/>
                </a:solidFill>
                <a:latin typeface="微软雅黑" pitchFamily="34" charset="-122"/>
                <a:ea typeface="微软雅黑" pitchFamily="34" charset="-122"/>
              </a:rPr>
              <a:t>7</a:t>
            </a:r>
            <a:endParaRPr lang="zh-CN" altLang="en-US" sz="2000" b="1" dirty="0">
              <a:solidFill>
                <a:schemeClr val="bg1"/>
              </a:solidFill>
              <a:latin typeface="微软雅黑" pitchFamily="34" charset="-122"/>
              <a:ea typeface="微软雅黑" pitchFamily="34" charset="-122"/>
            </a:endParaRPr>
          </a:p>
        </p:txBody>
      </p:sp>
      <p:sp>
        <p:nvSpPr>
          <p:cNvPr id="15" name="TextBox 14"/>
          <p:cNvSpPr txBox="1"/>
          <p:nvPr/>
        </p:nvSpPr>
        <p:spPr>
          <a:xfrm>
            <a:off x="2169416" y="4864838"/>
            <a:ext cx="5645408" cy="400110"/>
          </a:xfrm>
          <a:prstGeom prst="rect">
            <a:avLst/>
          </a:prstGeom>
          <a:noFill/>
        </p:spPr>
        <p:txBody>
          <a:bodyPr wrap="square" rtlCol="0">
            <a:spAutoFit/>
          </a:bodyPr>
          <a:lstStyle/>
          <a:p>
            <a:pPr defTabSz="914400"/>
            <a:r>
              <a:rPr lang="zh-CN" altLang="en-US" sz="20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坚持全面依法治国</a:t>
            </a:r>
            <a:endParaRPr lang="zh-CN" altLang="en-US" sz="20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16" name="TextBox 15"/>
          <p:cNvSpPr txBox="1"/>
          <p:nvPr/>
        </p:nvSpPr>
        <p:spPr>
          <a:xfrm>
            <a:off x="2212640" y="5528798"/>
            <a:ext cx="3450518" cy="400110"/>
          </a:xfrm>
          <a:prstGeom prst="rect">
            <a:avLst/>
          </a:prstGeom>
          <a:noFill/>
        </p:spPr>
        <p:txBody>
          <a:bodyPr wrap="square" rtlCol="0">
            <a:spAutoFit/>
          </a:bodyPr>
          <a:lstStyle/>
          <a:p>
            <a:pPr defTabSz="914400"/>
            <a:r>
              <a:rPr lang="zh-CN" altLang="en-US" sz="20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坚持社会主义核心价值体系</a:t>
            </a:r>
            <a:endParaRPr lang="zh-CN" altLang="en-US" sz="20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17" name="燕尾形 16"/>
          <p:cNvSpPr/>
          <p:nvPr/>
        </p:nvSpPr>
        <p:spPr>
          <a:xfrm>
            <a:off x="6011668" y="1611925"/>
            <a:ext cx="936104" cy="521725"/>
          </a:xfrm>
          <a:prstGeom prst="chevron">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en-US" altLang="zh-CN" sz="2000" b="1" dirty="0" smtClean="0">
                <a:solidFill>
                  <a:schemeClr val="bg1"/>
                </a:solidFill>
                <a:latin typeface="微软雅黑" pitchFamily="34" charset="-122"/>
                <a:ea typeface="微软雅黑" pitchFamily="34" charset="-122"/>
              </a:rPr>
              <a:t>8</a:t>
            </a:r>
            <a:endParaRPr lang="zh-CN" altLang="en-US" sz="2000" b="1" dirty="0">
              <a:solidFill>
                <a:schemeClr val="bg1"/>
              </a:solidFill>
              <a:latin typeface="微软雅黑" pitchFamily="34" charset="-122"/>
              <a:ea typeface="微软雅黑" pitchFamily="34" charset="-122"/>
            </a:endParaRPr>
          </a:p>
        </p:txBody>
      </p:sp>
      <p:sp>
        <p:nvSpPr>
          <p:cNvPr id="18" name="燕尾形 17"/>
          <p:cNvSpPr/>
          <p:nvPr/>
        </p:nvSpPr>
        <p:spPr>
          <a:xfrm>
            <a:off x="6011668" y="2247081"/>
            <a:ext cx="936104" cy="521725"/>
          </a:xfrm>
          <a:prstGeom prst="chevron">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en-US" altLang="zh-CN" sz="2000" b="1" dirty="0" smtClean="0">
                <a:solidFill>
                  <a:schemeClr val="bg1"/>
                </a:solidFill>
                <a:latin typeface="微软雅黑" pitchFamily="34" charset="-122"/>
                <a:ea typeface="微软雅黑" pitchFamily="34" charset="-122"/>
              </a:rPr>
              <a:t>9</a:t>
            </a:r>
            <a:endParaRPr lang="zh-CN" altLang="en-US" sz="2000" b="1" dirty="0">
              <a:solidFill>
                <a:schemeClr val="bg1"/>
              </a:solidFill>
              <a:latin typeface="微软雅黑" pitchFamily="34" charset="-122"/>
              <a:ea typeface="微软雅黑" pitchFamily="34" charset="-122"/>
            </a:endParaRPr>
          </a:p>
        </p:txBody>
      </p:sp>
      <p:sp>
        <p:nvSpPr>
          <p:cNvPr id="19" name="燕尾形 18"/>
          <p:cNvSpPr/>
          <p:nvPr/>
        </p:nvSpPr>
        <p:spPr>
          <a:xfrm>
            <a:off x="6011668" y="2877484"/>
            <a:ext cx="936104" cy="521725"/>
          </a:xfrm>
          <a:prstGeom prst="chevron">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en-US" altLang="zh-CN" sz="1400" b="1" dirty="0" smtClean="0">
                <a:solidFill>
                  <a:schemeClr val="bg1"/>
                </a:solidFill>
                <a:latin typeface="微软雅黑" pitchFamily="34" charset="-122"/>
                <a:ea typeface="微软雅黑" pitchFamily="34" charset="-122"/>
              </a:rPr>
              <a:t>10</a:t>
            </a:r>
            <a:endParaRPr lang="zh-CN" altLang="en-US" sz="1400" b="1" dirty="0">
              <a:solidFill>
                <a:schemeClr val="bg1"/>
              </a:solidFill>
              <a:latin typeface="微软雅黑" pitchFamily="34" charset="-122"/>
              <a:ea typeface="微软雅黑" pitchFamily="34" charset="-122"/>
            </a:endParaRPr>
          </a:p>
        </p:txBody>
      </p:sp>
      <p:sp>
        <p:nvSpPr>
          <p:cNvPr id="20" name="燕尾形 19"/>
          <p:cNvSpPr/>
          <p:nvPr/>
        </p:nvSpPr>
        <p:spPr>
          <a:xfrm>
            <a:off x="6011668" y="3525556"/>
            <a:ext cx="936104" cy="521725"/>
          </a:xfrm>
          <a:prstGeom prst="chevron">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en-US" altLang="zh-CN" sz="1400" b="1" dirty="0" smtClean="0">
                <a:solidFill>
                  <a:schemeClr val="bg1"/>
                </a:solidFill>
                <a:latin typeface="微软雅黑" pitchFamily="34" charset="-122"/>
                <a:ea typeface="微软雅黑" pitchFamily="34" charset="-122"/>
              </a:rPr>
              <a:t>11</a:t>
            </a:r>
            <a:endParaRPr lang="zh-CN" altLang="en-US" sz="1400" b="1" dirty="0">
              <a:solidFill>
                <a:schemeClr val="bg1"/>
              </a:solidFill>
              <a:latin typeface="微软雅黑" pitchFamily="34" charset="-122"/>
              <a:ea typeface="微软雅黑" pitchFamily="34" charset="-122"/>
            </a:endParaRPr>
          </a:p>
        </p:txBody>
      </p:sp>
      <p:sp>
        <p:nvSpPr>
          <p:cNvPr id="21" name="TextBox 20"/>
          <p:cNvSpPr txBox="1"/>
          <p:nvPr/>
        </p:nvSpPr>
        <p:spPr>
          <a:xfrm>
            <a:off x="7175326" y="1672732"/>
            <a:ext cx="3816424" cy="400110"/>
          </a:xfrm>
          <a:prstGeom prst="rect">
            <a:avLst/>
          </a:prstGeom>
          <a:noFill/>
        </p:spPr>
        <p:txBody>
          <a:bodyPr wrap="square" rtlCol="0">
            <a:spAutoFit/>
          </a:bodyPr>
          <a:lstStyle/>
          <a:p>
            <a:pPr defTabSz="914400"/>
            <a:r>
              <a:rPr lang="zh-CN" altLang="en-US" sz="20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坚持在发展中保持和改善民生</a:t>
            </a:r>
            <a:endParaRPr lang="zh-CN" altLang="en-US" sz="20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22" name="TextBox 21"/>
          <p:cNvSpPr txBox="1"/>
          <p:nvPr/>
        </p:nvSpPr>
        <p:spPr>
          <a:xfrm>
            <a:off x="7175326" y="2309604"/>
            <a:ext cx="3168352" cy="400110"/>
          </a:xfrm>
          <a:prstGeom prst="rect">
            <a:avLst/>
          </a:prstGeom>
          <a:noFill/>
        </p:spPr>
        <p:txBody>
          <a:bodyPr wrap="square" rtlCol="0">
            <a:spAutoFit/>
          </a:bodyPr>
          <a:lstStyle/>
          <a:p>
            <a:pPr defTabSz="914400"/>
            <a:r>
              <a:rPr lang="zh-CN" altLang="en-US" sz="20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坚持人与自然和谐共生</a:t>
            </a:r>
            <a:endParaRPr lang="zh-CN" altLang="en-US" sz="20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23" name="TextBox 22"/>
          <p:cNvSpPr txBox="1"/>
          <p:nvPr/>
        </p:nvSpPr>
        <p:spPr>
          <a:xfrm>
            <a:off x="7133314" y="2922323"/>
            <a:ext cx="3126826" cy="400110"/>
          </a:xfrm>
          <a:prstGeom prst="rect">
            <a:avLst/>
          </a:prstGeom>
          <a:noFill/>
        </p:spPr>
        <p:txBody>
          <a:bodyPr wrap="square" rtlCol="0">
            <a:spAutoFit/>
          </a:bodyPr>
          <a:lstStyle/>
          <a:p>
            <a:pPr defTabSz="914400"/>
            <a:r>
              <a:rPr lang="zh-CN" altLang="en-US" sz="20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坚持总体国家安全观</a:t>
            </a:r>
            <a:endParaRPr lang="zh-CN" altLang="en-US" sz="20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24" name="TextBox 23"/>
          <p:cNvSpPr txBox="1"/>
          <p:nvPr/>
        </p:nvSpPr>
        <p:spPr>
          <a:xfrm>
            <a:off x="7146542" y="3573810"/>
            <a:ext cx="3773200" cy="400110"/>
          </a:xfrm>
          <a:prstGeom prst="rect">
            <a:avLst/>
          </a:prstGeom>
          <a:noFill/>
        </p:spPr>
        <p:txBody>
          <a:bodyPr wrap="square" rtlCol="0">
            <a:spAutoFit/>
          </a:bodyPr>
          <a:lstStyle/>
          <a:p>
            <a:pPr defTabSz="914400"/>
            <a:r>
              <a:rPr lang="zh-CN" altLang="en-US" sz="20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坚持党对人民军队的绝对领导</a:t>
            </a:r>
            <a:endParaRPr lang="zh-CN" altLang="en-US" sz="20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25" name="燕尾形 24"/>
          <p:cNvSpPr/>
          <p:nvPr/>
        </p:nvSpPr>
        <p:spPr>
          <a:xfrm>
            <a:off x="6011668" y="4155959"/>
            <a:ext cx="936104" cy="521725"/>
          </a:xfrm>
          <a:prstGeom prst="chevron">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en-US" altLang="zh-CN" sz="1400" b="1" dirty="0" smtClean="0">
                <a:solidFill>
                  <a:schemeClr val="bg1"/>
                </a:solidFill>
                <a:latin typeface="微软雅黑" pitchFamily="34" charset="-122"/>
                <a:ea typeface="微软雅黑" pitchFamily="34" charset="-122"/>
              </a:rPr>
              <a:t>12</a:t>
            </a:r>
            <a:endParaRPr lang="zh-CN" altLang="en-US" sz="1400" b="1" dirty="0">
              <a:solidFill>
                <a:schemeClr val="bg1"/>
              </a:solidFill>
              <a:latin typeface="微软雅黑" pitchFamily="34" charset="-122"/>
              <a:ea typeface="微软雅黑" pitchFamily="34" charset="-122"/>
            </a:endParaRPr>
          </a:p>
        </p:txBody>
      </p:sp>
      <p:sp>
        <p:nvSpPr>
          <p:cNvPr id="26" name="TextBox 25"/>
          <p:cNvSpPr txBox="1"/>
          <p:nvPr/>
        </p:nvSpPr>
        <p:spPr>
          <a:xfrm>
            <a:off x="7175326" y="4253820"/>
            <a:ext cx="4176464" cy="400110"/>
          </a:xfrm>
          <a:prstGeom prst="rect">
            <a:avLst/>
          </a:prstGeom>
          <a:noFill/>
        </p:spPr>
        <p:txBody>
          <a:bodyPr wrap="square" rtlCol="0">
            <a:spAutoFit/>
          </a:bodyPr>
          <a:lstStyle/>
          <a:p>
            <a:pPr defTabSz="914400"/>
            <a:r>
              <a:rPr lang="zh-CN" altLang="en-US" sz="20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坚持“一国两制”和推进祖国统一</a:t>
            </a:r>
            <a:endParaRPr lang="zh-CN" altLang="en-US" sz="20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27" name="燕尾形 26"/>
          <p:cNvSpPr/>
          <p:nvPr/>
        </p:nvSpPr>
        <p:spPr>
          <a:xfrm>
            <a:off x="6011668" y="4804031"/>
            <a:ext cx="936104" cy="521725"/>
          </a:xfrm>
          <a:prstGeom prst="chevron">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en-US" altLang="zh-CN" sz="1400" b="1" dirty="0" smtClean="0">
                <a:solidFill>
                  <a:schemeClr val="bg1"/>
                </a:solidFill>
                <a:latin typeface="微软雅黑" pitchFamily="34" charset="-122"/>
                <a:ea typeface="微软雅黑" pitchFamily="34" charset="-122"/>
              </a:rPr>
              <a:t>13</a:t>
            </a:r>
            <a:endParaRPr lang="zh-CN" altLang="en-US" sz="1400" b="1" dirty="0">
              <a:solidFill>
                <a:schemeClr val="bg1"/>
              </a:solidFill>
              <a:latin typeface="微软雅黑" pitchFamily="34" charset="-122"/>
              <a:ea typeface="微软雅黑" pitchFamily="34" charset="-122"/>
            </a:endParaRPr>
          </a:p>
        </p:txBody>
      </p:sp>
      <p:sp>
        <p:nvSpPr>
          <p:cNvPr id="28" name="燕尾形 27"/>
          <p:cNvSpPr/>
          <p:nvPr/>
        </p:nvSpPr>
        <p:spPr>
          <a:xfrm>
            <a:off x="6011668" y="5469772"/>
            <a:ext cx="936104" cy="521725"/>
          </a:xfrm>
          <a:prstGeom prst="chevron">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en-US" altLang="zh-CN" sz="1400" b="1" dirty="0" smtClean="0">
                <a:solidFill>
                  <a:schemeClr val="bg1"/>
                </a:solidFill>
                <a:latin typeface="微软雅黑" pitchFamily="34" charset="-122"/>
                <a:ea typeface="微软雅黑" pitchFamily="34" charset="-122"/>
              </a:rPr>
              <a:t>14</a:t>
            </a:r>
            <a:endParaRPr lang="zh-CN" altLang="en-US" sz="1400" b="1" dirty="0">
              <a:solidFill>
                <a:schemeClr val="bg1"/>
              </a:solidFill>
              <a:latin typeface="微软雅黑" pitchFamily="34" charset="-122"/>
              <a:ea typeface="微软雅黑" pitchFamily="34" charset="-122"/>
            </a:endParaRPr>
          </a:p>
        </p:txBody>
      </p:sp>
      <p:sp>
        <p:nvSpPr>
          <p:cNvPr id="29" name="TextBox 28"/>
          <p:cNvSpPr txBox="1"/>
          <p:nvPr/>
        </p:nvSpPr>
        <p:spPr>
          <a:xfrm>
            <a:off x="7175326" y="4901892"/>
            <a:ext cx="4032448" cy="400110"/>
          </a:xfrm>
          <a:prstGeom prst="rect">
            <a:avLst/>
          </a:prstGeom>
          <a:noFill/>
        </p:spPr>
        <p:txBody>
          <a:bodyPr wrap="square" rtlCol="0">
            <a:spAutoFit/>
          </a:bodyPr>
          <a:lstStyle/>
          <a:p>
            <a:pPr defTabSz="914400"/>
            <a:r>
              <a:rPr lang="zh-CN" altLang="en-US" sz="20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坚持推动构建人类命运共同体</a:t>
            </a:r>
            <a:endParaRPr lang="zh-CN" altLang="en-US" sz="20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30" name="TextBox 29"/>
          <p:cNvSpPr txBox="1"/>
          <p:nvPr/>
        </p:nvSpPr>
        <p:spPr>
          <a:xfrm>
            <a:off x="7175326" y="5549964"/>
            <a:ext cx="3450518" cy="400110"/>
          </a:xfrm>
          <a:prstGeom prst="rect">
            <a:avLst/>
          </a:prstGeom>
          <a:noFill/>
        </p:spPr>
        <p:txBody>
          <a:bodyPr wrap="square" rtlCol="0">
            <a:spAutoFit/>
          </a:bodyPr>
          <a:lstStyle/>
          <a:p>
            <a:pPr defTabSz="914400"/>
            <a:r>
              <a:rPr lang="zh-CN" altLang="en-US" sz="20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坚持全面从严治党</a:t>
            </a:r>
            <a:endParaRPr lang="zh-CN" altLang="en-US" sz="20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700382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0-#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left)">
                                      <p:cBhvr>
                                        <p:cTn id="15" dur="500"/>
                                        <p:tgtEl>
                                          <p:spTgt spid="73"/>
                                        </p:tgtEl>
                                      </p:cBhvr>
                                    </p:animEffect>
                                  </p:childTnLst>
                                </p:cTn>
                              </p:par>
                              <p:par>
                                <p:cTn id="16" presetID="2" presetClass="entr" presetSubtype="8" decel="100000"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0-#ppt_w/2"/>
                                          </p:val>
                                        </p:tav>
                                        <p:tav tm="100000">
                                          <p:val>
                                            <p:strVal val="#ppt_x"/>
                                          </p:val>
                                        </p:tav>
                                      </p:tavLst>
                                    </p:anim>
                                    <p:anim calcmode="lin" valueType="num">
                                      <p:cBhvr additive="base">
                                        <p:cTn id="19" dur="500" fill="hold"/>
                                        <p:tgtEl>
                                          <p:spTgt spid="41"/>
                                        </p:tgtEl>
                                        <p:attrNameLst>
                                          <p:attrName>ppt_y</p:attrName>
                                        </p:attrNameLst>
                                      </p:cBhvr>
                                      <p:tavLst>
                                        <p:tav tm="0">
                                          <p:val>
                                            <p:strVal val="#ppt_y"/>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500"/>
                                        <p:tgtEl>
                                          <p:spTgt spid="74"/>
                                        </p:tgtEl>
                                      </p:cBhvr>
                                    </p:animEffect>
                                  </p:childTnLst>
                                </p:cTn>
                              </p:par>
                              <p:par>
                                <p:cTn id="23" presetID="2" presetClass="entr" presetSubtype="8" decel="10000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0-#ppt_w/2"/>
                                          </p:val>
                                        </p:tav>
                                        <p:tav tm="100000">
                                          <p:val>
                                            <p:strVal val="#ppt_x"/>
                                          </p:val>
                                        </p:tav>
                                      </p:tavLst>
                                    </p:anim>
                                    <p:anim calcmode="lin" valueType="num">
                                      <p:cBhvr additive="base">
                                        <p:cTn id="26" dur="500" fill="hold"/>
                                        <p:tgtEl>
                                          <p:spTgt spid="42"/>
                                        </p:tgtEl>
                                        <p:attrNameLst>
                                          <p:attrName>ppt_y</p:attrName>
                                        </p:attrNameLst>
                                      </p:cBhvr>
                                      <p:tavLst>
                                        <p:tav tm="0">
                                          <p:val>
                                            <p:strVal val="#ppt_y"/>
                                          </p:val>
                                        </p:tav>
                                        <p:tav tm="100000">
                                          <p:val>
                                            <p:strVal val="#ppt_y"/>
                                          </p:val>
                                        </p:tav>
                                      </p:tavLst>
                                    </p:anim>
                                  </p:childTnLst>
                                </p:cTn>
                              </p:par>
                              <p:par>
                                <p:cTn id="27" presetID="22" presetClass="entr" presetSubtype="8"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wipe(left)">
                                      <p:cBhvr>
                                        <p:cTn id="29" dur="500"/>
                                        <p:tgtEl>
                                          <p:spTgt spid="7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wipe(left)">
                                      <p:cBhvr>
                                        <p:cTn id="32" dur="500"/>
                                        <p:tgtEl>
                                          <p:spTgt spid="77"/>
                                        </p:tgtEl>
                                      </p:cBhvr>
                                    </p:animEffect>
                                  </p:childTnLst>
                                </p:cTn>
                              </p:par>
                              <p:par>
                                <p:cTn id="33" presetID="2" presetClass="entr" presetSubtype="8" decel="100000" fill="hold" grpId="0" nodeType="withEffect">
                                  <p:stCondLst>
                                    <p:cond delay="0"/>
                                  </p:stCondLst>
                                  <p:childTnLst>
                                    <p:set>
                                      <p:cBhvr>
                                        <p:cTn id="34" dur="1" fill="hold">
                                          <p:stCondLst>
                                            <p:cond delay="0"/>
                                          </p:stCondLst>
                                        </p:cTn>
                                        <p:tgtEl>
                                          <p:spTgt spid="78"/>
                                        </p:tgtEl>
                                        <p:attrNameLst>
                                          <p:attrName>style.visibility</p:attrName>
                                        </p:attrNameLst>
                                      </p:cBhvr>
                                      <p:to>
                                        <p:strVal val="visible"/>
                                      </p:to>
                                    </p:set>
                                    <p:anim calcmode="lin" valueType="num">
                                      <p:cBhvr additive="base">
                                        <p:cTn id="35" dur="500" fill="hold"/>
                                        <p:tgtEl>
                                          <p:spTgt spid="78"/>
                                        </p:tgtEl>
                                        <p:attrNameLst>
                                          <p:attrName>ppt_x</p:attrName>
                                        </p:attrNameLst>
                                      </p:cBhvr>
                                      <p:tavLst>
                                        <p:tav tm="0">
                                          <p:val>
                                            <p:strVal val="0-#ppt_w/2"/>
                                          </p:val>
                                        </p:tav>
                                        <p:tav tm="100000">
                                          <p:val>
                                            <p:strVal val="#ppt_x"/>
                                          </p:val>
                                        </p:tav>
                                      </p:tavLst>
                                    </p:anim>
                                    <p:anim calcmode="lin" valueType="num">
                                      <p:cBhvr additive="base">
                                        <p:cTn id="36" dur="500" fill="hold"/>
                                        <p:tgtEl>
                                          <p:spTgt spid="78"/>
                                        </p:tgtEl>
                                        <p:attrNameLst>
                                          <p:attrName>ppt_y</p:attrName>
                                        </p:attrNameLst>
                                      </p:cBhvr>
                                      <p:tavLst>
                                        <p:tav tm="0">
                                          <p:val>
                                            <p:strVal val="#ppt_y"/>
                                          </p:val>
                                        </p:tav>
                                        <p:tav tm="100000">
                                          <p:val>
                                            <p:strVal val="#ppt_y"/>
                                          </p:val>
                                        </p:tav>
                                      </p:tavLst>
                                    </p:anim>
                                  </p:childTnLst>
                                </p:cTn>
                              </p:par>
                              <p:par>
                                <p:cTn id="37" presetID="22" presetClass="entr" presetSubtype="8" fill="hold" grpId="0" nodeType="with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wipe(left)">
                                      <p:cBhvr>
                                        <p:cTn id="39" dur="500"/>
                                        <p:tgtEl>
                                          <p:spTgt spid="81"/>
                                        </p:tgtEl>
                                      </p:cBhvr>
                                    </p:animEffect>
                                  </p:childTnLst>
                                </p:cTn>
                              </p:par>
                              <p:par>
                                <p:cTn id="40" presetID="2" presetClass="entr" presetSubtype="8" decel="10000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0-#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8" decel="10000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0-#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par>
                                <p:cTn id="48" presetID="22" presetClass="entr" presetSubtype="8"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par>
                          <p:cTn id="54" fill="hold">
                            <p:stCondLst>
                              <p:cond delay="500"/>
                            </p:stCondLst>
                            <p:childTnLst>
                              <p:par>
                                <p:cTn id="55" presetID="2" presetClass="entr" presetSubtype="8" decel="10000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0-#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par>
                                <p:cTn id="59" presetID="2" presetClass="entr" presetSubtype="8" decel="10000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0-#ppt_w/2"/>
                                          </p:val>
                                        </p:tav>
                                        <p:tav tm="100000">
                                          <p:val>
                                            <p:strVal val="#ppt_x"/>
                                          </p:val>
                                        </p:tav>
                                      </p:tavLst>
                                    </p:anim>
                                    <p:anim calcmode="lin" valueType="num">
                                      <p:cBhvr additive="base">
                                        <p:cTn id="62" dur="500" fill="hold"/>
                                        <p:tgtEl>
                                          <p:spTgt spid="18"/>
                                        </p:tgtEl>
                                        <p:attrNameLst>
                                          <p:attrName>ppt_y</p:attrName>
                                        </p:attrNameLst>
                                      </p:cBhvr>
                                      <p:tavLst>
                                        <p:tav tm="0">
                                          <p:val>
                                            <p:strVal val="#ppt_y"/>
                                          </p:val>
                                        </p:tav>
                                        <p:tav tm="100000">
                                          <p:val>
                                            <p:strVal val="#ppt_y"/>
                                          </p:val>
                                        </p:tav>
                                      </p:tavLst>
                                    </p:anim>
                                  </p:childTnLst>
                                </p:cTn>
                              </p:par>
                              <p:par>
                                <p:cTn id="63" presetID="22" presetClass="entr" presetSubtype="8"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500"/>
                                        <p:tgtEl>
                                          <p:spTgt spid="21"/>
                                        </p:tgtEl>
                                      </p:cBhvr>
                                    </p:animEffect>
                                  </p:childTnLst>
                                </p:cTn>
                              </p:par>
                              <p:par>
                                <p:cTn id="66" presetID="2" presetClass="entr" presetSubtype="8" decel="10000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fill="hold"/>
                                        <p:tgtEl>
                                          <p:spTgt spid="19"/>
                                        </p:tgtEl>
                                        <p:attrNameLst>
                                          <p:attrName>ppt_x</p:attrName>
                                        </p:attrNameLst>
                                      </p:cBhvr>
                                      <p:tavLst>
                                        <p:tav tm="0">
                                          <p:val>
                                            <p:strVal val="0-#ppt_w/2"/>
                                          </p:val>
                                        </p:tav>
                                        <p:tav tm="100000">
                                          <p:val>
                                            <p:strVal val="#ppt_x"/>
                                          </p:val>
                                        </p:tav>
                                      </p:tavLst>
                                    </p:anim>
                                    <p:anim calcmode="lin" valueType="num">
                                      <p:cBhvr additive="base">
                                        <p:cTn id="69" dur="500" fill="hold"/>
                                        <p:tgtEl>
                                          <p:spTgt spid="19"/>
                                        </p:tgtEl>
                                        <p:attrNameLst>
                                          <p:attrName>ppt_y</p:attrName>
                                        </p:attrNameLst>
                                      </p:cBhvr>
                                      <p:tavLst>
                                        <p:tav tm="0">
                                          <p:val>
                                            <p:strVal val="#ppt_y"/>
                                          </p:val>
                                        </p:tav>
                                        <p:tav tm="100000">
                                          <p:val>
                                            <p:strVal val="#ppt_y"/>
                                          </p:val>
                                        </p:tav>
                                      </p:tavLst>
                                    </p:anim>
                                  </p:childTnLst>
                                </p:cTn>
                              </p:par>
                              <p:par>
                                <p:cTn id="70" presetID="22" presetClass="entr" presetSubtype="8"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wipe(left)">
                                      <p:cBhvr>
                                        <p:cTn id="72" dur="500"/>
                                        <p:tgtEl>
                                          <p:spTgt spid="22"/>
                                        </p:tgtEl>
                                      </p:cBhvr>
                                    </p:animEffect>
                                  </p:childTnLst>
                                </p:cTn>
                              </p:par>
                              <p:par>
                                <p:cTn id="73" presetID="2" presetClass="entr" presetSubtype="8" decel="10000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0-#ppt_w/2"/>
                                          </p:val>
                                        </p:tav>
                                        <p:tav tm="100000">
                                          <p:val>
                                            <p:strVal val="#ppt_x"/>
                                          </p:val>
                                        </p:tav>
                                      </p:tavLst>
                                    </p:anim>
                                    <p:anim calcmode="lin" valueType="num">
                                      <p:cBhvr additive="base">
                                        <p:cTn id="76" dur="500" fill="hold"/>
                                        <p:tgtEl>
                                          <p:spTgt spid="20"/>
                                        </p:tgtEl>
                                        <p:attrNameLst>
                                          <p:attrName>ppt_y</p:attrName>
                                        </p:attrNameLst>
                                      </p:cBhvr>
                                      <p:tavLst>
                                        <p:tav tm="0">
                                          <p:val>
                                            <p:strVal val="#ppt_y"/>
                                          </p:val>
                                        </p:tav>
                                        <p:tav tm="100000">
                                          <p:val>
                                            <p:strVal val="#ppt_y"/>
                                          </p:val>
                                        </p:tav>
                                      </p:tavLst>
                                    </p:anim>
                                  </p:childTnLst>
                                </p:cTn>
                              </p:par>
                              <p:par>
                                <p:cTn id="77" presetID="22" presetClass="entr" presetSubtype="8"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ipe(left)">
                                      <p:cBhvr>
                                        <p:cTn id="79" dur="500"/>
                                        <p:tgtEl>
                                          <p:spTgt spid="23"/>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wipe(left)">
                                      <p:cBhvr>
                                        <p:cTn id="82" dur="500"/>
                                        <p:tgtEl>
                                          <p:spTgt spid="24"/>
                                        </p:tgtEl>
                                      </p:cBhvr>
                                    </p:animEffect>
                                  </p:childTnLst>
                                </p:cTn>
                              </p:par>
                              <p:par>
                                <p:cTn id="83" presetID="2" presetClass="entr" presetSubtype="8" decel="10000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additive="base">
                                        <p:cTn id="85" dur="500" fill="hold"/>
                                        <p:tgtEl>
                                          <p:spTgt spid="25"/>
                                        </p:tgtEl>
                                        <p:attrNameLst>
                                          <p:attrName>ppt_x</p:attrName>
                                        </p:attrNameLst>
                                      </p:cBhvr>
                                      <p:tavLst>
                                        <p:tav tm="0">
                                          <p:val>
                                            <p:strVal val="0-#ppt_w/2"/>
                                          </p:val>
                                        </p:tav>
                                        <p:tav tm="100000">
                                          <p:val>
                                            <p:strVal val="#ppt_x"/>
                                          </p:val>
                                        </p:tav>
                                      </p:tavLst>
                                    </p:anim>
                                    <p:anim calcmode="lin" valueType="num">
                                      <p:cBhvr additive="base">
                                        <p:cTn id="86" dur="500" fill="hold"/>
                                        <p:tgtEl>
                                          <p:spTgt spid="25"/>
                                        </p:tgtEl>
                                        <p:attrNameLst>
                                          <p:attrName>ppt_y</p:attrName>
                                        </p:attrNameLst>
                                      </p:cBhvr>
                                      <p:tavLst>
                                        <p:tav tm="0">
                                          <p:val>
                                            <p:strVal val="#ppt_y"/>
                                          </p:val>
                                        </p:tav>
                                        <p:tav tm="100000">
                                          <p:val>
                                            <p:strVal val="#ppt_y"/>
                                          </p:val>
                                        </p:tav>
                                      </p:tavLst>
                                    </p:anim>
                                  </p:childTnLst>
                                </p:cTn>
                              </p:par>
                              <p:par>
                                <p:cTn id="87" presetID="22" presetClass="entr" presetSubtype="8"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wipe(left)">
                                      <p:cBhvr>
                                        <p:cTn id="89" dur="500"/>
                                        <p:tgtEl>
                                          <p:spTgt spid="26"/>
                                        </p:tgtEl>
                                      </p:cBhvr>
                                    </p:animEffect>
                                  </p:childTnLst>
                                </p:cTn>
                              </p:par>
                              <p:par>
                                <p:cTn id="90" presetID="2" presetClass="entr" presetSubtype="8" decel="100000"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 calcmode="lin" valueType="num">
                                      <p:cBhvr additive="base">
                                        <p:cTn id="92" dur="500" fill="hold"/>
                                        <p:tgtEl>
                                          <p:spTgt spid="27"/>
                                        </p:tgtEl>
                                        <p:attrNameLst>
                                          <p:attrName>ppt_x</p:attrName>
                                        </p:attrNameLst>
                                      </p:cBhvr>
                                      <p:tavLst>
                                        <p:tav tm="0">
                                          <p:val>
                                            <p:strVal val="0-#ppt_w/2"/>
                                          </p:val>
                                        </p:tav>
                                        <p:tav tm="100000">
                                          <p:val>
                                            <p:strVal val="#ppt_x"/>
                                          </p:val>
                                        </p:tav>
                                      </p:tavLst>
                                    </p:anim>
                                    <p:anim calcmode="lin" valueType="num">
                                      <p:cBhvr additive="base">
                                        <p:cTn id="93" dur="500" fill="hold"/>
                                        <p:tgtEl>
                                          <p:spTgt spid="27"/>
                                        </p:tgtEl>
                                        <p:attrNameLst>
                                          <p:attrName>ppt_y</p:attrName>
                                        </p:attrNameLst>
                                      </p:cBhvr>
                                      <p:tavLst>
                                        <p:tav tm="0">
                                          <p:val>
                                            <p:strVal val="#ppt_y"/>
                                          </p:val>
                                        </p:tav>
                                        <p:tav tm="100000">
                                          <p:val>
                                            <p:strVal val="#ppt_y"/>
                                          </p:val>
                                        </p:tav>
                                      </p:tavLst>
                                    </p:anim>
                                  </p:childTnLst>
                                </p:cTn>
                              </p:par>
                              <p:par>
                                <p:cTn id="94" presetID="2" presetClass="entr" presetSubtype="8" decel="100000" fill="hold" grpId="0" nodeType="with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additive="base">
                                        <p:cTn id="96" dur="500" fill="hold"/>
                                        <p:tgtEl>
                                          <p:spTgt spid="28"/>
                                        </p:tgtEl>
                                        <p:attrNameLst>
                                          <p:attrName>ppt_x</p:attrName>
                                        </p:attrNameLst>
                                      </p:cBhvr>
                                      <p:tavLst>
                                        <p:tav tm="0">
                                          <p:val>
                                            <p:strVal val="0-#ppt_w/2"/>
                                          </p:val>
                                        </p:tav>
                                        <p:tav tm="100000">
                                          <p:val>
                                            <p:strVal val="#ppt_x"/>
                                          </p:val>
                                        </p:tav>
                                      </p:tavLst>
                                    </p:anim>
                                    <p:anim calcmode="lin" valueType="num">
                                      <p:cBhvr additive="base">
                                        <p:cTn id="97" dur="500" fill="hold"/>
                                        <p:tgtEl>
                                          <p:spTgt spid="28"/>
                                        </p:tgtEl>
                                        <p:attrNameLst>
                                          <p:attrName>ppt_y</p:attrName>
                                        </p:attrNameLst>
                                      </p:cBhvr>
                                      <p:tavLst>
                                        <p:tav tm="0">
                                          <p:val>
                                            <p:strVal val="#ppt_y"/>
                                          </p:val>
                                        </p:tav>
                                        <p:tav tm="100000">
                                          <p:val>
                                            <p:strVal val="#ppt_y"/>
                                          </p:val>
                                        </p:tav>
                                      </p:tavLst>
                                    </p:anim>
                                  </p:childTnLst>
                                </p:cTn>
                              </p:par>
                              <p:par>
                                <p:cTn id="98" presetID="22" presetClass="entr" presetSubtype="8" fill="hold" grpId="0" nodeType="with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wipe(left)">
                                      <p:cBhvr>
                                        <p:cTn id="100" dur="500"/>
                                        <p:tgtEl>
                                          <p:spTgt spid="29"/>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wipe(left)">
                                      <p:cBhvr>
                                        <p:cTn id="10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73" grpId="0"/>
      <p:bldP spid="74" grpId="0"/>
      <p:bldP spid="76" grpId="0"/>
      <p:bldP spid="77" grpId="0"/>
      <p:bldP spid="78" grpId="0" animBg="1"/>
      <p:bldP spid="81" grpId="0"/>
      <p:bldP spid="13" grpId="0" animBg="1"/>
      <p:bldP spid="14" grpId="0" animBg="1"/>
      <p:bldP spid="15" grpId="0"/>
      <p:bldP spid="16" grpId="0"/>
      <p:bldP spid="17" grpId="0" animBg="1"/>
      <p:bldP spid="18" grpId="0" animBg="1"/>
      <p:bldP spid="19" grpId="0" animBg="1"/>
      <p:bldP spid="20" grpId="0" animBg="1"/>
      <p:bldP spid="21" grpId="0"/>
      <p:bldP spid="22" grpId="0"/>
      <p:bldP spid="23" grpId="0"/>
      <p:bldP spid="24" grpId="0"/>
      <p:bldP spid="25" grpId="0" animBg="1"/>
      <p:bldP spid="26" grpId="0"/>
      <p:bldP spid="27" grpId="0" animBg="1"/>
      <p:bldP spid="28" grpId="0" animBg="1"/>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Autofit/>
          </a:bodyPr>
          <a:lstStyle/>
          <a:p>
            <a:pPr defTabSz="1218753" fontAlgn="base">
              <a:spcBef>
                <a:spcPct val="0"/>
              </a:spcBef>
              <a:spcAft>
                <a:spcPct val="0"/>
              </a:spcAft>
              <a:defRPr/>
            </a:pPr>
            <a:r>
              <a:rPr lang="zh-CN" altLang="en-US"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七个战略</a:t>
            </a:r>
            <a:endParaRPr lang="zh-CN" altLang="en-US"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91" name="Text Placeholder 2"/>
          <p:cNvSpPr txBox="1">
            <a:spLocks/>
          </p:cNvSpPr>
          <p:nvPr/>
        </p:nvSpPr>
        <p:spPr>
          <a:xfrm>
            <a:off x="9231407" y="3634927"/>
            <a:ext cx="2013198" cy="261841"/>
          </a:xfrm>
          <a:prstGeom prst="rect">
            <a:avLst/>
          </a:prstGeom>
          <a:noFill/>
        </p:spPr>
        <p:txBody>
          <a:bodyPr vert="horz" lIns="91426" tIns="45713" rIns="91426" bIns="45713"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zh-CN" altLang="en-US" sz="24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人才强国战略</a:t>
            </a:r>
            <a:endParaRPr lang="zh-CN" altLang="en-US" sz="24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92" name="Text Placeholder 2"/>
          <p:cNvSpPr txBox="1">
            <a:spLocks/>
          </p:cNvSpPr>
          <p:nvPr/>
        </p:nvSpPr>
        <p:spPr>
          <a:xfrm>
            <a:off x="9055265" y="4685791"/>
            <a:ext cx="2721661" cy="261841"/>
          </a:xfrm>
          <a:prstGeom prst="rect">
            <a:avLst/>
          </a:prstGeom>
          <a:noFill/>
        </p:spPr>
        <p:txBody>
          <a:bodyPr vert="horz" lIns="91426" tIns="45713" rIns="91426" bIns="45713"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zh-CN" altLang="en-US" sz="24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军民融合发展战略</a:t>
            </a:r>
            <a:endParaRPr lang="zh-CN" altLang="en-US" sz="24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93" name="Text Placeholder 2"/>
          <p:cNvSpPr txBox="1">
            <a:spLocks/>
          </p:cNvSpPr>
          <p:nvPr/>
        </p:nvSpPr>
        <p:spPr>
          <a:xfrm>
            <a:off x="392215" y="3595237"/>
            <a:ext cx="2678655" cy="261841"/>
          </a:xfrm>
          <a:prstGeom prst="rect">
            <a:avLst/>
          </a:prstGeom>
          <a:noFill/>
        </p:spPr>
        <p:txBody>
          <a:bodyPr vert="horz" lIns="91426" tIns="45713" rIns="91426" bIns="45713"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zh-CN" altLang="en-US" sz="24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区域协调发展战略</a:t>
            </a:r>
            <a:endParaRPr lang="zh-CN" altLang="en-US" sz="24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94" name="Text Placeholder 2"/>
          <p:cNvSpPr txBox="1">
            <a:spLocks/>
          </p:cNvSpPr>
          <p:nvPr/>
        </p:nvSpPr>
        <p:spPr>
          <a:xfrm>
            <a:off x="262558" y="4574762"/>
            <a:ext cx="2767082" cy="463121"/>
          </a:xfrm>
          <a:prstGeom prst="rect">
            <a:avLst/>
          </a:prstGeom>
          <a:noFill/>
        </p:spPr>
        <p:txBody>
          <a:bodyPr vert="horz" lIns="91426" tIns="45713" rIns="91426" bIns="45713"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l" fontAlgn="auto">
              <a:spcBef>
                <a:spcPts val="0"/>
              </a:spcBef>
              <a:spcAft>
                <a:spcPts val="0"/>
              </a:spcAft>
              <a:buClrTx/>
              <a:buSzTx/>
              <a:buFontTx/>
              <a:buNone/>
              <a:tabLst/>
              <a:defRPr/>
            </a:pPr>
            <a:r>
              <a:rPr lang="zh-CN" altLang="en-US" sz="24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创新驱动发展战略</a:t>
            </a:r>
            <a:endParaRPr lang="zh-CN" altLang="en-US" sz="24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95" name="TextBox 94"/>
          <p:cNvSpPr txBox="1"/>
          <p:nvPr/>
        </p:nvSpPr>
        <p:spPr>
          <a:xfrm>
            <a:off x="4967862" y="1917626"/>
            <a:ext cx="2031297" cy="461651"/>
          </a:xfrm>
          <a:prstGeom prst="rect">
            <a:avLst/>
          </a:prstGeom>
          <a:noFill/>
        </p:spPr>
        <p:txBody>
          <a:bodyPr wrap="none" lIns="91426" tIns="45713" rIns="91426" bIns="45713" rtlCol="0">
            <a:spAutoFit/>
          </a:bodyPr>
          <a:lstStyle/>
          <a:p>
            <a:pPr defTabSz="914400">
              <a:defRPr/>
            </a:pPr>
            <a:r>
              <a:rPr lang="zh-CN" altLang="en-US"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科教兴国战略</a:t>
            </a:r>
            <a:endParaRPr lang="zh-CN" altLang="en-US"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grpSp>
        <p:nvGrpSpPr>
          <p:cNvPr id="96" name="Group 73"/>
          <p:cNvGrpSpPr/>
          <p:nvPr/>
        </p:nvGrpSpPr>
        <p:grpSpPr>
          <a:xfrm flipH="1">
            <a:off x="2755051" y="4560594"/>
            <a:ext cx="997625" cy="266013"/>
            <a:chOff x="7244864" y="2564012"/>
            <a:chExt cx="1005313" cy="299674"/>
          </a:xfrm>
        </p:grpSpPr>
        <p:cxnSp>
          <p:nvCxnSpPr>
            <p:cNvPr id="102" name="Straight Connector 74"/>
            <p:cNvCxnSpPr/>
            <p:nvPr/>
          </p:nvCxnSpPr>
          <p:spPr>
            <a:xfrm flipV="1">
              <a:off x="7244864" y="2564012"/>
              <a:ext cx="393895" cy="299674"/>
            </a:xfrm>
            <a:prstGeom prst="line">
              <a:avLst/>
            </a:prstGeom>
            <a:noFill/>
            <a:ln w="19050" cap="flat" cmpd="sng" algn="ctr">
              <a:solidFill>
                <a:srgbClr val="C00000"/>
              </a:solidFill>
              <a:prstDash val="solid"/>
              <a:miter lim="800000"/>
              <a:headEnd type="oval" w="sm" len="sm"/>
              <a:tailEnd type="none"/>
            </a:ln>
            <a:effectLst/>
          </p:spPr>
        </p:cxnSp>
        <p:cxnSp>
          <p:nvCxnSpPr>
            <p:cNvPr id="103" name="Straight Connector 75"/>
            <p:cNvCxnSpPr/>
            <p:nvPr/>
          </p:nvCxnSpPr>
          <p:spPr>
            <a:xfrm>
              <a:off x="7643056" y="2564012"/>
              <a:ext cx="607121" cy="0"/>
            </a:xfrm>
            <a:prstGeom prst="line">
              <a:avLst/>
            </a:prstGeom>
            <a:noFill/>
            <a:ln w="19050" cap="flat" cmpd="sng" algn="ctr">
              <a:solidFill>
                <a:srgbClr val="C00000"/>
              </a:solidFill>
              <a:prstDash val="solid"/>
              <a:miter lim="800000"/>
              <a:headEnd type="none"/>
              <a:tailEnd type="oval" w="sm" len="sm"/>
            </a:ln>
            <a:effectLst/>
          </p:spPr>
        </p:cxnSp>
      </p:grpSp>
      <p:grpSp>
        <p:nvGrpSpPr>
          <p:cNvPr id="104" name="Group 76"/>
          <p:cNvGrpSpPr/>
          <p:nvPr/>
        </p:nvGrpSpPr>
        <p:grpSpPr>
          <a:xfrm flipH="1">
            <a:off x="2957059" y="3709112"/>
            <a:ext cx="997627" cy="266013"/>
            <a:chOff x="7244862" y="2564012"/>
            <a:chExt cx="1005315" cy="299674"/>
          </a:xfrm>
        </p:grpSpPr>
        <p:cxnSp>
          <p:nvCxnSpPr>
            <p:cNvPr id="105" name="Straight Connector 77"/>
            <p:cNvCxnSpPr/>
            <p:nvPr/>
          </p:nvCxnSpPr>
          <p:spPr>
            <a:xfrm flipV="1">
              <a:off x="7244862" y="2564012"/>
              <a:ext cx="393895" cy="299674"/>
            </a:xfrm>
            <a:prstGeom prst="line">
              <a:avLst/>
            </a:prstGeom>
            <a:noFill/>
            <a:ln w="19050" cap="flat" cmpd="sng" algn="ctr">
              <a:solidFill>
                <a:srgbClr val="C00000"/>
              </a:solidFill>
              <a:prstDash val="solid"/>
              <a:miter lim="800000"/>
              <a:headEnd type="oval" w="sm" len="sm"/>
              <a:tailEnd type="none"/>
            </a:ln>
            <a:effectLst/>
          </p:spPr>
        </p:cxnSp>
        <p:cxnSp>
          <p:nvCxnSpPr>
            <p:cNvPr id="106" name="Straight Connector 78"/>
            <p:cNvCxnSpPr/>
            <p:nvPr/>
          </p:nvCxnSpPr>
          <p:spPr>
            <a:xfrm>
              <a:off x="7643056" y="2564012"/>
              <a:ext cx="607121" cy="0"/>
            </a:xfrm>
            <a:prstGeom prst="line">
              <a:avLst/>
            </a:prstGeom>
            <a:noFill/>
            <a:ln w="19050" cap="flat" cmpd="sng" algn="ctr">
              <a:solidFill>
                <a:srgbClr val="C00000"/>
              </a:solidFill>
              <a:prstDash val="solid"/>
              <a:miter lim="800000"/>
              <a:headEnd type="none"/>
              <a:tailEnd type="oval" w="sm" len="sm"/>
            </a:ln>
            <a:effectLst/>
          </p:spPr>
        </p:cxnSp>
      </p:grpSp>
      <p:grpSp>
        <p:nvGrpSpPr>
          <p:cNvPr id="107" name="Group 79"/>
          <p:cNvGrpSpPr/>
          <p:nvPr/>
        </p:nvGrpSpPr>
        <p:grpSpPr>
          <a:xfrm>
            <a:off x="8177688" y="3761714"/>
            <a:ext cx="997627" cy="266013"/>
            <a:chOff x="7244862" y="2564012"/>
            <a:chExt cx="1005315" cy="299674"/>
          </a:xfrm>
        </p:grpSpPr>
        <p:cxnSp>
          <p:nvCxnSpPr>
            <p:cNvPr id="108" name="Straight Connector 80"/>
            <p:cNvCxnSpPr/>
            <p:nvPr/>
          </p:nvCxnSpPr>
          <p:spPr>
            <a:xfrm flipV="1">
              <a:off x="7244862" y="2564012"/>
              <a:ext cx="393895" cy="299674"/>
            </a:xfrm>
            <a:prstGeom prst="line">
              <a:avLst/>
            </a:prstGeom>
            <a:noFill/>
            <a:ln w="19050" cap="flat" cmpd="sng" algn="ctr">
              <a:solidFill>
                <a:srgbClr val="C00000"/>
              </a:solidFill>
              <a:prstDash val="solid"/>
              <a:miter lim="800000"/>
              <a:headEnd type="oval" w="sm" len="sm"/>
              <a:tailEnd type="none"/>
            </a:ln>
            <a:effectLst/>
          </p:spPr>
        </p:cxnSp>
        <p:cxnSp>
          <p:nvCxnSpPr>
            <p:cNvPr id="109" name="Straight Connector 81"/>
            <p:cNvCxnSpPr/>
            <p:nvPr/>
          </p:nvCxnSpPr>
          <p:spPr>
            <a:xfrm>
              <a:off x="7643056" y="2564012"/>
              <a:ext cx="607121" cy="0"/>
            </a:xfrm>
            <a:prstGeom prst="line">
              <a:avLst/>
            </a:prstGeom>
            <a:noFill/>
            <a:ln w="19050" cap="flat" cmpd="sng" algn="ctr">
              <a:solidFill>
                <a:srgbClr val="C00000"/>
              </a:solidFill>
              <a:prstDash val="solid"/>
              <a:miter lim="800000"/>
              <a:headEnd type="none"/>
              <a:tailEnd type="oval" w="sm" len="sm"/>
            </a:ln>
            <a:effectLst/>
          </p:spPr>
        </p:cxnSp>
      </p:grpSp>
      <p:grpSp>
        <p:nvGrpSpPr>
          <p:cNvPr id="110" name="Group 82"/>
          <p:cNvGrpSpPr/>
          <p:nvPr/>
        </p:nvGrpSpPr>
        <p:grpSpPr>
          <a:xfrm>
            <a:off x="8342199" y="4590327"/>
            <a:ext cx="997627" cy="266013"/>
            <a:chOff x="7244862" y="2564012"/>
            <a:chExt cx="1005315" cy="299674"/>
          </a:xfrm>
        </p:grpSpPr>
        <p:cxnSp>
          <p:nvCxnSpPr>
            <p:cNvPr id="111" name="Straight Connector 83"/>
            <p:cNvCxnSpPr/>
            <p:nvPr/>
          </p:nvCxnSpPr>
          <p:spPr>
            <a:xfrm flipV="1">
              <a:off x="7244862" y="2564012"/>
              <a:ext cx="393895" cy="299674"/>
            </a:xfrm>
            <a:prstGeom prst="line">
              <a:avLst/>
            </a:prstGeom>
            <a:noFill/>
            <a:ln w="19050" cap="flat" cmpd="sng" algn="ctr">
              <a:solidFill>
                <a:srgbClr val="C00000"/>
              </a:solidFill>
              <a:prstDash val="solid"/>
              <a:miter lim="800000"/>
              <a:headEnd type="oval" w="sm" len="sm"/>
              <a:tailEnd type="none"/>
            </a:ln>
            <a:effectLst/>
          </p:spPr>
        </p:cxnSp>
        <p:cxnSp>
          <p:nvCxnSpPr>
            <p:cNvPr id="112" name="Straight Connector 84"/>
            <p:cNvCxnSpPr/>
            <p:nvPr/>
          </p:nvCxnSpPr>
          <p:spPr>
            <a:xfrm>
              <a:off x="7643056" y="2564012"/>
              <a:ext cx="607121" cy="0"/>
            </a:xfrm>
            <a:prstGeom prst="line">
              <a:avLst/>
            </a:prstGeom>
            <a:noFill/>
            <a:ln w="19050" cap="flat" cmpd="sng" algn="ctr">
              <a:solidFill>
                <a:srgbClr val="C00000"/>
              </a:solidFill>
              <a:prstDash val="solid"/>
              <a:miter lim="800000"/>
              <a:headEnd type="none"/>
              <a:tailEnd type="oval" w="sm" len="sm"/>
            </a:ln>
            <a:effectLst/>
          </p:spPr>
        </p:cxnSp>
      </p:grpSp>
      <p:sp>
        <p:nvSpPr>
          <p:cNvPr id="113" name="Freeform 5"/>
          <p:cNvSpPr>
            <a:spLocks/>
          </p:cNvSpPr>
          <p:nvPr/>
        </p:nvSpPr>
        <p:spPr bwMode="auto">
          <a:xfrm rot="16200000">
            <a:off x="5016806" y="1995326"/>
            <a:ext cx="1935882" cy="379879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rgbClr val="C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02" tIns="60951" rIns="121902" bIns="60951" numCol="1" anchor="t" anchorCtr="0" compatLnSpc="1">
            <a:prstTxWarp prst="textNoShape">
              <a:avLst/>
            </a:prstTxWarp>
          </a:bodyPr>
          <a:lstStyle/>
          <a:p>
            <a:pPr marL="0" marR="0" lvl="0" indent="0" defTabSz="9142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lumMod val="50000"/>
                </a:sysClr>
              </a:solidFill>
              <a:effectLst/>
              <a:uLnTx/>
              <a:uFillTx/>
              <a:latin typeface="造字工房悦黑（非商用）常规体"/>
              <a:ea typeface="造字工房悦黑（非商用）常规体"/>
            </a:endParaRPr>
          </a:p>
        </p:txBody>
      </p:sp>
      <p:grpSp>
        <p:nvGrpSpPr>
          <p:cNvPr id="114" name="组合 113"/>
          <p:cNvGrpSpPr/>
          <p:nvPr/>
        </p:nvGrpSpPr>
        <p:grpSpPr>
          <a:xfrm>
            <a:off x="4875745" y="3706813"/>
            <a:ext cx="2283892" cy="2299055"/>
            <a:chOff x="4952004" y="3526616"/>
            <a:chExt cx="2457067" cy="2473381"/>
          </a:xfrm>
        </p:grpSpPr>
        <p:sp>
          <p:nvSpPr>
            <p:cNvPr id="115" name="Oval 54"/>
            <p:cNvSpPr/>
            <p:nvPr/>
          </p:nvSpPr>
          <p:spPr>
            <a:xfrm>
              <a:off x="4952004" y="3526616"/>
              <a:ext cx="2457067" cy="2473381"/>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en-US" sz="1800" b="1">
                <a:solidFill>
                  <a:schemeClr val="bg1"/>
                </a:solidFill>
                <a:latin typeface="微软雅黑" pitchFamily="34" charset="-122"/>
                <a:ea typeface="微软雅黑" pitchFamily="34" charset="-122"/>
              </a:endParaRPr>
            </a:p>
          </p:txBody>
        </p:sp>
        <p:sp>
          <p:nvSpPr>
            <p:cNvPr id="116" name="文本框 181"/>
            <p:cNvSpPr txBox="1"/>
            <p:nvPr/>
          </p:nvSpPr>
          <p:spPr>
            <a:xfrm>
              <a:off x="5379025" y="4058213"/>
              <a:ext cx="1603026" cy="1423789"/>
            </a:xfrm>
            <a:prstGeom prst="rect">
              <a:avLst/>
            </a:prstGeom>
            <a:noFill/>
          </p:spPr>
          <p:txBody>
            <a:bodyPr wrap="square" rtlCol="0">
              <a:spAutoFit/>
            </a:bodyPr>
            <a:lstStyle/>
            <a:p>
              <a:pPr marL="0" marR="0" lvl="0" indent="0" algn="ctr" defTabSz="914400" eaLnBrk="1" fontAlgn="base" latinLnBrk="0" hangingPunct="1">
                <a:spcBef>
                  <a:spcPct val="0"/>
                </a:spcBef>
                <a:spcAft>
                  <a:spcPct val="0"/>
                </a:spcAft>
                <a:buClrTx/>
                <a:buSzTx/>
                <a:buFontTx/>
                <a:buNone/>
                <a:tabLst/>
                <a:defRPr/>
              </a:pPr>
              <a:r>
                <a:rPr kumimoji="0" lang="zh-CN" altLang="en-US" sz="4000" b="1" i="0" u="none" strike="noStrike" kern="0" cap="none" spc="0" normalizeH="0" baseline="0" noProof="0" dirty="0" smtClean="0">
                  <a:ln>
                    <a:noFill/>
                  </a:ln>
                  <a:solidFill>
                    <a:schemeClr val="bg1"/>
                  </a:solidFill>
                  <a:effectLst/>
                  <a:uLnTx/>
                  <a:uFillTx/>
                  <a:sym typeface="Lato Light" charset="0"/>
                </a:rPr>
                <a:t>七个战略</a:t>
              </a:r>
              <a:endParaRPr kumimoji="0" lang="en-US" altLang="zh-CN" sz="4000" b="1" i="0" u="none" strike="noStrike" kern="0" cap="none" spc="0" normalizeH="0" baseline="0" noProof="0" dirty="0">
                <a:ln>
                  <a:noFill/>
                </a:ln>
                <a:solidFill>
                  <a:schemeClr val="bg1"/>
                </a:solidFill>
                <a:effectLst/>
                <a:uLnTx/>
                <a:uFillTx/>
                <a:sym typeface="Lato Light" charset="0"/>
              </a:endParaRPr>
            </a:p>
          </p:txBody>
        </p:sp>
      </p:grpSp>
      <p:grpSp>
        <p:nvGrpSpPr>
          <p:cNvPr id="117" name="组合 116"/>
          <p:cNvGrpSpPr/>
          <p:nvPr/>
        </p:nvGrpSpPr>
        <p:grpSpPr>
          <a:xfrm>
            <a:off x="3725397" y="4598694"/>
            <a:ext cx="719907" cy="683002"/>
            <a:chOff x="3764475" y="5190972"/>
            <a:chExt cx="719907" cy="683002"/>
          </a:xfrm>
        </p:grpSpPr>
        <p:sp>
          <p:nvSpPr>
            <p:cNvPr id="118" name="Oval 6"/>
            <p:cNvSpPr/>
            <p:nvPr/>
          </p:nvSpPr>
          <p:spPr>
            <a:xfrm>
              <a:off x="3785181" y="5190972"/>
              <a:ext cx="678496" cy="683002"/>
            </a:xfrm>
            <a:prstGeom prst="ellipse">
              <a:avLst/>
            </a:prstGeom>
            <a:gradFill flip="none" rotWithShape="1">
              <a:gsLst>
                <a:gs pos="0">
                  <a:srgbClr val="BB1717"/>
                </a:gs>
                <a:gs pos="100000">
                  <a:srgbClr val="F11B1B"/>
                </a:gs>
              </a:gsLst>
              <a:lin ang="18600000" scaled="0"/>
              <a:tileRect/>
            </a:gradFill>
            <a:ln w="12700">
              <a:gradFill>
                <a:gsLst>
                  <a:gs pos="0">
                    <a:schemeClr val="accent1"/>
                  </a:gs>
                  <a:gs pos="50000">
                    <a:srgbClr val="C00000"/>
                  </a:gs>
                  <a:gs pos="100000">
                    <a:srgbClr val="FF0000"/>
                  </a:gs>
                </a:gsLst>
                <a:lin ang="54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defTabSz="914263"/>
              <a:endParaRPr lang="en-US" sz="3200" b="1">
                <a:solidFill>
                  <a:schemeClr val="bg1"/>
                </a:solidFill>
                <a:latin typeface="DIN Mittelschrift Std" pitchFamily="50" charset="0"/>
              </a:endParaRPr>
            </a:p>
          </p:txBody>
        </p:sp>
        <p:sp>
          <p:nvSpPr>
            <p:cNvPr id="119" name="TextBox 45"/>
            <p:cNvSpPr txBox="1"/>
            <p:nvPr/>
          </p:nvSpPr>
          <p:spPr>
            <a:xfrm>
              <a:off x="3764475" y="5294698"/>
              <a:ext cx="719907" cy="492443"/>
            </a:xfrm>
            <a:prstGeom prst="rect">
              <a:avLst/>
            </a:prstGeom>
            <a:noFill/>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600" b="0" i="0" u="none" strike="noStrike" kern="0" cap="none" spc="0" normalizeH="0" baseline="0" noProof="0" dirty="0">
                  <a:ln>
                    <a:noFill/>
                  </a:ln>
                  <a:solidFill>
                    <a:sysClr val="window" lastClr="FFFFFF"/>
                  </a:solidFill>
                  <a:effectLst/>
                  <a:uLnTx/>
                  <a:uFillTx/>
                  <a:latin typeface="Impact" panose="020B0806030902050204" pitchFamily="34" charset="0"/>
                </a:rPr>
                <a:t>01</a:t>
              </a:r>
              <a:endParaRPr kumimoji="0" lang="zh-CN" altLang="en-US" sz="2600" b="0" i="0" u="none" strike="noStrike" kern="0" cap="none" spc="0" normalizeH="0" baseline="0" noProof="0" dirty="0">
                <a:ln>
                  <a:noFill/>
                </a:ln>
                <a:solidFill>
                  <a:sysClr val="window" lastClr="FFFFFF"/>
                </a:solidFill>
                <a:effectLst/>
                <a:uLnTx/>
                <a:uFillTx/>
                <a:latin typeface="Impact" panose="020B0806030902050204" pitchFamily="34" charset="0"/>
              </a:endParaRPr>
            </a:p>
          </p:txBody>
        </p:sp>
      </p:grpSp>
      <p:grpSp>
        <p:nvGrpSpPr>
          <p:cNvPr id="120" name="组合 119"/>
          <p:cNvGrpSpPr/>
          <p:nvPr/>
        </p:nvGrpSpPr>
        <p:grpSpPr>
          <a:xfrm>
            <a:off x="3954686" y="3700532"/>
            <a:ext cx="719907" cy="683002"/>
            <a:chOff x="4194917" y="3899315"/>
            <a:chExt cx="719907" cy="683002"/>
          </a:xfrm>
        </p:grpSpPr>
        <p:sp>
          <p:nvSpPr>
            <p:cNvPr id="121" name="Oval 6"/>
            <p:cNvSpPr/>
            <p:nvPr/>
          </p:nvSpPr>
          <p:spPr>
            <a:xfrm>
              <a:off x="4200923" y="3899315"/>
              <a:ext cx="678496" cy="683002"/>
            </a:xfrm>
            <a:prstGeom prst="ellipse">
              <a:avLst/>
            </a:prstGeom>
            <a:gradFill flip="none" rotWithShape="1">
              <a:gsLst>
                <a:gs pos="0">
                  <a:srgbClr val="BB1717"/>
                </a:gs>
                <a:gs pos="100000">
                  <a:srgbClr val="F11B1B"/>
                </a:gs>
              </a:gsLst>
              <a:lin ang="18600000" scaled="0"/>
              <a:tileRect/>
            </a:gradFill>
            <a:ln w="12700">
              <a:gradFill>
                <a:gsLst>
                  <a:gs pos="0">
                    <a:schemeClr val="accent1"/>
                  </a:gs>
                  <a:gs pos="50000">
                    <a:srgbClr val="C00000"/>
                  </a:gs>
                  <a:gs pos="100000">
                    <a:srgbClr val="FF0000"/>
                  </a:gs>
                </a:gsLst>
                <a:lin ang="54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defTabSz="914263"/>
              <a:endParaRPr lang="en-US" sz="3200" b="1">
                <a:solidFill>
                  <a:schemeClr val="bg1"/>
                </a:solidFill>
                <a:latin typeface="DIN Mittelschrift Std" pitchFamily="50" charset="0"/>
              </a:endParaRPr>
            </a:p>
          </p:txBody>
        </p:sp>
        <p:sp>
          <p:nvSpPr>
            <p:cNvPr id="122" name="TextBox 45"/>
            <p:cNvSpPr txBox="1"/>
            <p:nvPr/>
          </p:nvSpPr>
          <p:spPr>
            <a:xfrm>
              <a:off x="4194917" y="3994595"/>
              <a:ext cx="719907" cy="492443"/>
            </a:xfrm>
            <a:prstGeom prst="rect">
              <a:avLst/>
            </a:prstGeom>
            <a:noFill/>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600" b="0" i="0" u="none" strike="noStrike" kern="0" cap="none" spc="0" normalizeH="0" baseline="0" noProof="0" dirty="0">
                  <a:ln>
                    <a:noFill/>
                  </a:ln>
                  <a:solidFill>
                    <a:sysClr val="window" lastClr="FFFFFF"/>
                  </a:solidFill>
                  <a:effectLst/>
                  <a:uLnTx/>
                  <a:uFillTx/>
                  <a:latin typeface="Impact" panose="020B0806030902050204" pitchFamily="34" charset="0"/>
                </a:rPr>
                <a:t>02</a:t>
              </a:r>
              <a:endParaRPr kumimoji="0" lang="zh-CN" altLang="en-US" sz="2600" b="0" i="0" u="none" strike="noStrike" kern="0" cap="none" spc="0" normalizeH="0" baseline="0" noProof="0" dirty="0">
                <a:ln>
                  <a:noFill/>
                </a:ln>
                <a:solidFill>
                  <a:sysClr val="window" lastClr="FFFFFF"/>
                </a:solidFill>
                <a:effectLst/>
                <a:uLnTx/>
                <a:uFillTx/>
                <a:latin typeface="Impact" panose="020B0806030902050204" pitchFamily="34" charset="0"/>
              </a:endParaRPr>
            </a:p>
          </p:txBody>
        </p:sp>
      </p:grpSp>
      <p:grpSp>
        <p:nvGrpSpPr>
          <p:cNvPr id="123" name="组合 122"/>
          <p:cNvGrpSpPr/>
          <p:nvPr/>
        </p:nvGrpSpPr>
        <p:grpSpPr>
          <a:xfrm>
            <a:off x="4508726" y="2865108"/>
            <a:ext cx="719907" cy="683002"/>
            <a:chOff x="5663158" y="3177557"/>
            <a:chExt cx="719907" cy="683002"/>
          </a:xfrm>
        </p:grpSpPr>
        <p:sp>
          <p:nvSpPr>
            <p:cNvPr id="124" name="Oval 6"/>
            <p:cNvSpPr/>
            <p:nvPr/>
          </p:nvSpPr>
          <p:spPr>
            <a:xfrm>
              <a:off x="5669227" y="3177557"/>
              <a:ext cx="678496" cy="683002"/>
            </a:xfrm>
            <a:prstGeom prst="ellipse">
              <a:avLst/>
            </a:prstGeom>
            <a:gradFill flip="none" rotWithShape="1">
              <a:gsLst>
                <a:gs pos="0">
                  <a:srgbClr val="BB1717"/>
                </a:gs>
                <a:gs pos="100000">
                  <a:srgbClr val="F11B1B"/>
                </a:gs>
              </a:gsLst>
              <a:lin ang="18600000" scaled="0"/>
              <a:tileRect/>
            </a:gradFill>
            <a:ln w="12700">
              <a:gradFill>
                <a:gsLst>
                  <a:gs pos="0">
                    <a:schemeClr val="accent1"/>
                  </a:gs>
                  <a:gs pos="50000">
                    <a:srgbClr val="C00000"/>
                  </a:gs>
                  <a:gs pos="100000">
                    <a:srgbClr val="FF0000"/>
                  </a:gs>
                </a:gsLst>
                <a:lin ang="54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defTabSz="914263"/>
              <a:endParaRPr lang="en-US" sz="3200" b="1">
                <a:solidFill>
                  <a:schemeClr val="bg1"/>
                </a:solidFill>
                <a:latin typeface="DIN Mittelschrift Std" pitchFamily="50" charset="0"/>
              </a:endParaRPr>
            </a:p>
          </p:txBody>
        </p:sp>
        <p:sp>
          <p:nvSpPr>
            <p:cNvPr id="125" name="TextBox 45"/>
            <p:cNvSpPr txBox="1"/>
            <p:nvPr/>
          </p:nvSpPr>
          <p:spPr>
            <a:xfrm>
              <a:off x="5663158" y="3268641"/>
              <a:ext cx="719907" cy="492443"/>
            </a:xfrm>
            <a:prstGeom prst="rect">
              <a:avLst/>
            </a:prstGeom>
            <a:noFill/>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600" b="0" i="0" u="none" strike="noStrike" kern="0" cap="none" spc="0" normalizeH="0" baseline="0" noProof="0" dirty="0">
                  <a:ln>
                    <a:noFill/>
                  </a:ln>
                  <a:solidFill>
                    <a:sysClr val="window" lastClr="FFFFFF"/>
                  </a:solidFill>
                  <a:effectLst/>
                  <a:uLnTx/>
                  <a:uFillTx/>
                  <a:latin typeface="Impact" panose="020B0806030902050204" pitchFamily="34" charset="0"/>
                </a:rPr>
                <a:t>03</a:t>
              </a:r>
              <a:endParaRPr kumimoji="0" lang="zh-CN" altLang="en-US" sz="2600" b="0" i="0" u="none" strike="noStrike" kern="0" cap="none" spc="0" normalizeH="0" baseline="0" noProof="0" dirty="0">
                <a:ln>
                  <a:noFill/>
                </a:ln>
                <a:solidFill>
                  <a:sysClr val="window" lastClr="FFFFFF"/>
                </a:solidFill>
                <a:effectLst/>
                <a:uLnTx/>
                <a:uFillTx/>
                <a:latin typeface="Impact" panose="020B0806030902050204" pitchFamily="34" charset="0"/>
              </a:endParaRPr>
            </a:p>
          </p:txBody>
        </p:sp>
      </p:grpSp>
      <p:grpSp>
        <p:nvGrpSpPr>
          <p:cNvPr id="126" name="组合 125"/>
          <p:cNvGrpSpPr/>
          <p:nvPr/>
        </p:nvGrpSpPr>
        <p:grpSpPr>
          <a:xfrm>
            <a:off x="5624793" y="2581084"/>
            <a:ext cx="719907" cy="683002"/>
            <a:chOff x="7165850" y="3893240"/>
            <a:chExt cx="719907" cy="683002"/>
          </a:xfrm>
        </p:grpSpPr>
        <p:sp>
          <p:nvSpPr>
            <p:cNvPr id="127" name="Oval 6"/>
            <p:cNvSpPr/>
            <p:nvPr/>
          </p:nvSpPr>
          <p:spPr>
            <a:xfrm>
              <a:off x="7186556" y="3893240"/>
              <a:ext cx="678496" cy="683002"/>
            </a:xfrm>
            <a:prstGeom prst="ellipse">
              <a:avLst/>
            </a:prstGeom>
            <a:gradFill flip="none" rotWithShape="1">
              <a:gsLst>
                <a:gs pos="0">
                  <a:srgbClr val="BB1717"/>
                </a:gs>
                <a:gs pos="100000">
                  <a:srgbClr val="F11B1B"/>
                </a:gs>
              </a:gsLst>
              <a:lin ang="18600000" scaled="0"/>
              <a:tileRect/>
            </a:gradFill>
            <a:ln w="12700">
              <a:gradFill>
                <a:gsLst>
                  <a:gs pos="0">
                    <a:schemeClr val="accent1"/>
                  </a:gs>
                  <a:gs pos="50000">
                    <a:srgbClr val="C00000"/>
                  </a:gs>
                  <a:gs pos="100000">
                    <a:srgbClr val="FF0000"/>
                  </a:gs>
                </a:gsLst>
                <a:lin ang="54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defTabSz="914263"/>
              <a:endParaRPr lang="en-US" sz="3200" b="1">
                <a:solidFill>
                  <a:schemeClr val="bg1"/>
                </a:solidFill>
                <a:latin typeface="DIN Mittelschrift Std" pitchFamily="50" charset="0"/>
              </a:endParaRPr>
            </a:p>
          </p:txBody>
        </p:sp>
        <p:sp>
          <p:nvSpPr>
            <p:cNvPr id="128" name="TextBox 45"/>
            <p:cNvSpPr txBox="1"/>
            <p:nvPr/>
          </p:nvSpPr>
          <p:spPr>
            <a:xfrm>
              <a:off x="7165850" y="4002619"/>
              <a:ext cx="719907" cy="492443"/>
            </a:xfrm>
            <a:prstGeom prst="rect">
              <a:avLst/>
            </a:prstGeom>
            <a:noFill/>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600" b="0" i="0" u="none" strike="noStrike" kern="0" cap="none" spc="0" normalizeH="0" baseline="0" noProof="0" dirty="0">
                  <a:ln>
                    <a:noFill/>
                  </a:ln>
                  <a:solidFill>
                    <a:sysClr val="window" lastClr="FFFFFF"/>
                  </a:solidFill>
                  <a:effectLst/>
                  <a:uLnTx/>
                  <a:uFillTx/>
                  <a:latin typeface="Impact" panose="020B0806030902050204" pitchFamily="34" charset="0"/>
                </a:rPr>
                <a:t>04</a:t>
              </a:r>
              <a:endParaRPr kumimoji="0" lang="zh-CN" altLang="en-US" sz="2600" b="0" i="0" u="none" strike="noStrike" kern="0" cap="none" spc="0" normalizeH="0" baseline="0" noProof="0" dirty="0">
                <a:ln>
                  <a:noFill/>
                </a:ln>
                <a:solidFill>
                  <a:sysClr val="window" lastClr="FFFFFF"/>
                </a:solidFill>
                <a:effectLst/>
                <a:uLnTx/>
                <a:uFillTx/>
                <a:latin typeface="Impact" panose="020B0806030902050204" pitchFamily="34" charset="0"/>
              </a:endParaRPr>
            </a:p>
          </p:txBody>
        </p:sp>
      </p:grpSp>
      <p:grpSp>
        <p:nvGrpSpPr>
          <p:cNvPr id="129" name="组合 128"/>
          <p:cNvGrpSpPr/>
          <p:nvPr/>
        </p:nvGrpSpPr>
        <p:grpSpPr>
          <a:xfrm>
            <a:off x="6733829" y="2896521"/>
            <a:ext cx="730509" cy="683002"/>
            <a:chOff x="7596945" y="5199419"/>
            <a:chExt cx="730509" cy="683002"/>
          </a:xfrm>
        </p:grpSpPr>
        <p:sp>
          <p:nvSpPr>
            <p:cNvPr id="130" name="Oval 6"/>
            <p:cNvSpPr/>
            <p:nvPr/>
          </p:nvSpPr>
          <p:spPr>
            <a:xfrm>
              <a:off x="7596945" y="5199419"/>
              <a:ext cx="678496" cy="683002"/>
            </a:xfrm>
            <a:prstGeom prst="ellipse">
              <a:avLst/>
            </a:prstGeom>
            <a:gradFill flip="none" rotWithShape="1">
              <a:gsLst>
                <a:gs pos="0">
                  <a:srgbClr val="BB1717"/>
                </a:gs>
                <a:gs pos="100000">
                  <a:srgbClr val="F11B1B"/>
                </a:gs>
              </a:gsLst>
              <a:lin ang="18600000" scaled="0"/>
              <a:tileRect/>
            </a:gradFill>
            <a:ln w="12700">
              <a:gradFill>
                <a:gsLst>
                  <a:gs pos="0">
                    <a:schemeClr val="accent1"/>
                  </a:gs>
                  <a:gs pos="50000">
                    <a:srgbClr val="C00000"/>
                  </a:gs>
                  <a:gs pos="100000">
                    <a:srgbClr val="FF0000"/>
                  </a:gs>
                </a:gsLst>
                <a:lin ang="54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defTabSz="914263"/>
              <a:endParaRPr lang="en-US" sz="3200" b="1">
                <a:solidFill>
                  <a:schemeClr val="bg1"/>
                </a:solidFill>
                <a:latin typeface="DIN Mittelschrift Std" pitchFamily="50" charset="0"/>
              </a:endParaRPr>
            </a:p>
          </p:txBody>
        </p:sp>
        <p:sp>
          <p:nvSpPr>
            <p:cNvPr id="131" name="TextBox 45"/>
            <p:cNvSpPr txBox="1"/>
            <p:nvPr/>
          </p:nvSpPr>
          <p:spPr>
            <a:xfrm>
              <a:off x="7607547" y="5320735"/>
              <a:ext cx="719907" cy="492443"/>
            </a:xfrm>
            <a:prstGeom prst="rect">
              <a:avLst/>
            </a:prstGeom>
            <a:noFill/>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600" b="0" i="0" u="none" strike="noStrike" kern="0" cap="none" spc="0" normalizeH="0" baseline="0" noProof="0" dirty="0">
                  <a:ln>
                    <a:noFill/>
                  </a:ln>
                  <a:solidFill>
                    <a:sysClr val="window" lastClr="FFFFFF"/>
                  </a:solidFill>
                  <a:effectLst/>
                  <a:uLnTx/>
                  <a:uFillTx/>
                  <a:latin typeface="Impact" panose="020B0806030902050204" pitchFamily="34" charset="0"/>
                </a:rPr>
                <a:t>05</a:t>
              </a:r>
              <a:endParaRPr kumimoji="0" lang="zh-CN" altLang="en-US" sz="2600" b="0" i="0" u="none" strike="noStrike" kern="0" cap="none" spc="0" normalizeH="0" baseline="0" noProof="0" dirty="0">
                <a:ln>
                  <a:noFill/>
                </a:ln>
                <a:solidFill>
                  <a:sysClr val="window" lastClr="FFFFFF"/>
                </a:solidFill>
                <a:effectLst/>
                <a:uLnTx/>
                <a:uFillTx/>
                <a:latin typeface="Impact" panose="020B0806030902050204" pitchFamily="34" charset="0"/>
              </a:endParaRPr>
            </a:p>
          </p:txBody>
        </p:sp>
      </p:grpSp>
      <p:grpSp>
        <p:nvGrpSpPr>
          <p:cNvPr id="53" name="组合 52"/>
          <p:cNvGrpSpPr/>
          <p:nvPr/>
        </p:nvGrpSpPr>
        <p:grpSpPr>
          <a:xfrm>
            <a:off x="7392585" y="3675421"/>
            <a:ext cx="719907" cy="683002"/>
            <a:chOff x="4194917" y="3899315"/>
            <a:chExt cx="719907" cy="683002"/>
          </a:xfrm>
        </p:grpSpPr>
        <p:sp>
          <p:nvSpPr>
            <p:cNvPr id="54" name="Oval 6"/>
            <p:cNvSpPr/>
            <p:nvPr/>
          </p:nvSpPr>
          <p:spPr>
            <a:xfrm>
              <a:off x="4200923" y="3899315"/>
              <a:ext cx="678496" cy="683002"/>
            </a:xfrm>
            <a:prstGeom prst="ellipse">
              <a:avLst/>
            </a:prstGeom>
            <a:gradFill flip="none" rotWithShape="1">
              <a:gsLst>
                <a:gs pos="0">
                  <a:srgbClr val="BB1717"/>
                </a:gs>
                <a:gs pos="100000">
                  <a:srgbClr val="F11B1B"/>
                </a:gs>
              </a:gsLst>
              <a:lin ang="18600000" scaled="0"/>
              <a:tileRect/>
            </a:gradFill>
            <a:ln w="12700">
              <a:gradFill>
                <a:gsLst>
                  <a:gs pos="0">
                    <a:schemeClr val="accent1"/>
                  </a:gs>
                  <a:gs pos="50000">
                    <a:srgbClr val="C00000"/>
                  </a:gs>
                  <a:gs pos="100000">
                    <a:srgbClr val="FF0000"/>
                  </a:gs>
                </a:gsLst>
                <a:lin ang="54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defTabSz="914263"/>
              <a:endParaRPr lang="en-US" sz="3200" b="1">
                <a:solidFill>
                  <a:schemeClr val="bg1"/>
                </a:solidFill>
                <a:latin typeface="DIN Mittelschrift Std" pitchFamily="50" charset="0"/>
              </a:endParaRPr>
            </a:p>
          </p:txBody>
        </p:sp>
        <p:sp>
          <p:nvSpPr>
            <p:cNvPr id="55" name="TextBox 45"/>
            <p:cNvSpPr txBox="1"/>
            <p:nvPr/>
          </p:nvSpPr>
          <p:spPr>
            <a:xfrm>
              <a:off x="4194917" y="3994595"/>
              <a:ext cx="719907" cy="492443"/>
            </a:xfrm>
            <a:prstGeom prst="rect">
              <a:avLst/>
            </a:prstGeom>
            <a:noFill/>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600" b="0" i="0" u="none" strike="noStrike" kern="0" cap="none" spc="0" normalizeH="0" baseline="0" noProof="0" dirty="0" smtClean="0">
                  <a:ln>
                    <a:noFill/>
                  </a:ln>
                  <a:solidFill>
                    <a:sysClr val="window" lastClr="FFFFFF"/>
                  </a:solidFill>
                  <a:effectLst/>
                  <a:uLnTx/>
                  <a:uFillTx/>
                  <a:latin typeface="Impact" panose="020B0806030902050204" pitchFamily="34" charset="0"/>
                </a:rPr>
                <a:t>06</a:t>
              </a:r>
              <a:endParaRPr kumimoji="0" lang="zh-CN" altLang="en-US" sz="2600" b="0" i="0" u="none" strike="noStrike" kern="0" cap="none" spc="0" normalizeH="0" baseline="0" noProof="0" dirty="0">
                <a:ln>
                  <a:noFill/>
                </a:ln>
                <a:solidFill>
                  <a:sysClr val="window" lastClr="FFFFFF"/>
                </a:solidFill>
                <a:effectLst/>
                <a:uLnTx/>
                <a:uFillTx/>
                <a:latin typeface="Impact" panose="020B0806030902050204" pitchFamily="34" charset="0"/>
              </a:endParaRPr>
            </a:p>
          </p:txBody>
        </p:sp>
      </p:grpSp>
      <p:grpSp>
        <p:nvGrpSpPr>
          <p:cNvPr id="56" name="组合 55"/>
          <p:cNvGrpSpPr/>
          <p:nvPr/>
        </p:nvGrpSpPr>
        <p:grpSpPr>
          <a:xfrm>
            <a:off x="7622292" y="4611525"/>
            <a:ext cx="719907" cy="683002"/>
            <a:chOff x="4194917" y="3899315"/>
            <a:chExt cx="719907" cy="683002"/>
          </a:xfrm>
        </p:grpSpPr>
        <p:sp>
          <p:nvSpPr>
            <p:cNvPr id="57" name="Oval 6"/>
            <p:cNvSpPr/>
            <p:nvPr/>
          </p:nvSpPr>
          <p:spPr>
            <a:xfrm>
              <a:off x="4200923" y="3899315"/>
              <a:ext cx="678496" cy="683002"/>
            </a:xfrm>
            <a:prstGeom prst="ellipse">
              <a:avLst/>
            </a:prstGeom>
            <a:gradFill flip="none" rotWithShape="1">
              <a:gsLst>
                <a:gs pos="0">
                  <a:srgbClr val="BB1717"/>
                </a:gs>
                <a:gs pos="100000">
                  <a:srgbClr val="F11B1B"/>
                </a:gs>
              </a:gsLst>
              <a:lin ang="18600000" scaled="0"/>
              <a:tileRect/>
            </a:gradFill>
            <a:ln w="12700">
              <a:gradFill>
                <a:gsLst>
                  <a:gs pos="0">
                    <a:schemeClr val="accent1"/>
                  </a:gs>
                  <a:gs pos="50000">
                    <a:srgbClr val="C00000"/>
                  </a:gs>
                  <a:gs pos="100000">
                    <a:srgbClr val="FF0000"/>
                  </a:gs>
                </a:gsLst>
                <a:lin ang="54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defTabSz="914263"/>
              <a:endParaRPr lang="en-US" sz="3200" b="1">
                <a:solidFill>
                  <a:schemeClr val="bg1"/>
                </a:solidFill>
                <a:latin typeface="DIN Mittelschrift Std" pitchFamily="50" charset="0"/>
              </a:endParaRPr>
            </a:p>
          </p:txBody>
        </p:sp>
        <p:sp>
          <p:nvSpPr>
            <p:cNvPr id="58" name="TextBox 45"/>
            <p:cNvSpPr txBox="1"/>
            <p:nvPr/>
          </p:nvSpPr>
          <p:spPr>
            <a:xfrm>
              <a:off x="4194917" y="3994595"/>
              <a:ext cx="719907" cy="492443"/>
            </a:xfrm>
            <a:prstGeom prst="rect">
              <a:avLst/>
            </a:prstGeom>
            <a:noFill/>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600" b="0" i="0" u="none" strike="noStrike" kern="0" cap="none" spc="0" normalizeH="0" baseline="0" noProof="0" dirty="0" smtClean="0">
                  <a:ln>
                    <a:noFill/>
                  </a:ln>
                  <a:solidFill>
                    <a:sysClr val="window" lastClr="FFFFFF"/>
                  </a:solidFill>
                  <a:effectLst/>
                  <a:uLnTx/>
                  <a:uFillTx/>
                  <a:latin typeface="Impact" panose="020B0806030902050204" pitchFamily="34" charset="0"/>
                </a:rPr>
                <a:t>07</a:t>
              </a:r>
              <a:endParaRPr kumimoji="0" lang="zh-CN" altLang="en-US" sz="2600" b="0" i="0" u="none" strike="noStrike" kern="0" cap="none" spc="0" normalizeH="0" baseline="0" noProof="0" dirty="0">
                <a:ln>
                  <a:noFill/>
                </a:ln>
                <a:solidFill>
                  <a:sysClr val="window" lastClr="FFFFFF"/>
                </a:solidFill>
                <a:effectLst/>
                <a:uLnTx/>
                <a:uFillTx/>
                <a:latin typeface="Impact" panose="020B0806030902050204" pitchFamily="34" charset="0"/>
              </a:endParaRPr>
            </a:p>
          </p:txBody>
        </p:sp>
      </p:grpSp>
      <p:sp>
        <p:nvSpPr>
          <p:cNvPr id="59" name="TextBox 58"/>
          <p:cNvSpPr txBox="1"/>
          <p:nvPr/>
        </p:nvSpPr>
        <p:spPr>
          <a:xfrm>
            <a:off x="2432405" y="2581084"/>
            <a:ext cx="2031297" cy="461651"/>
          </a:xfrm>
          <a:prstGeom prst="rect">
            <a:avLst/>
          </a:prstGeom>
          <a:noFill/>
        </p:spPr>
        <p:txBody>
          <a:bodyPr wrap="none" lIns="91426" tIns="45713" rIns="91426" bIns="45713" rtlCol="0">
            <a:spAutoFit/>
          </a:bodyPr>
          <a:lstStyle/>
          <a:p>
            <a:pPr defTabSz="914400">
              <a:defRPr/>
            </a:pPr>
            <a:r>
              <a:rPr lang="zh-CN" altLang="en-US"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乡村振兴战略</a:t>
            </a:r>
            <a:endParaRPr lang="zh-CN" altLang="en-US"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60" name="TextBox 59"/>
          <p:cNvSpPr txBox="1"/>
          <p:nvPr/>
        </p:nvSpPr>
        <p:spPr>
          <a:xfrm>
            <a:off x="7503215" y="2634282"/>
            <a:ext cx="2339074" cy="461651"/>
          </a:xfrm>
          <a:prstGeom prst="rect">
            <a:avLst/>
          </a:prstGeom>
          <a:noFill/>
        </p:spPr>
        <p:txBody>
          <a:bodyPr wrap="none" lIns="91426" tIns="45713" rIns="91426" bIns="45713" rtlCol="0">
            <a:spAutoFit/>
          </a:bodyPr>
          <a:lstStyle/>
          <a:p>
            <a:pPr defTabSz="914400">
              <a:defRPr/>
            </a:pPr>
            <a:r>
              <a:rPr lang="zh-CN" altLang="en-US"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可持续发展战略</a:t>
            </a:r>
            <a:endParaRPr lang="zh-CN" altLang="en-US"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451426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additive="base">
                                        <p:cTn id="7" dur="500" fill="hold"/>
                                        <p:tgtEl>
                                          <p:spTgt spid="114"/>
                                        </p:tgtEl>
                                        <p:attrNameLst>
                                          <p:attrName>ppt_x</p:attrName>
                                        </p:attrNameLst>
                                      </p:cBhvr>
                                      <p:tavLst>
                                        <p:tav tm="0">
                                          <p:val>
                                            <p:strVal val="#ppt_x"/>
                                          </p:val>
                                        </p:tav>
                                        <p:tav tm="100000">
                                          <p:val>
                                            <p:strVal val="#ppt_x"/>
                                          </p:val>
                                        </p:tav>
                                      </p:tavLst>
                                    </p:anim>
                                    <p:anim calcmode="lin" valueType="num">
                                      <p:cBhvr additive="base">
                                        <p:cTn id="8" dur="500" fill="hold"/>
                                        <p:tgtEl>
                                          <p:spTgt spid="1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wipe(left)">
                                      <p:cBhvr>
                                        <p:cTn id="12" dur="500"/>
                                        <p:tgtEl>
                                          <p:spTgt spid="113"/>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17"/>
                                        </p:tgtEl>
                                        <p:attrNameLst>
                                          <p:attrName>style.visibility</p:attrName>
                                        </p:attrNameLst>
                                      </p:cBhvr>
                                      <p:to>
                                        <p:strVal val="visible"/>
                                      </p:to>
                                    </p:set>
                                    <p:animEffect transition="in" filter="fade">
                                      <p:cBhvr>
                                        <p:cTn id="16" dur="500"/>
                                        <p:tgtEl>
                                          <p:spTgt spid="117"/>
                                        </p:tgtEl>
                                      </p:cBhvr>
                                    </p:animEffect>
                                  </p:childTnLst>
                                </p:cTn>
                              </p:par>
                            </p:childTnLst>
                          </p:cTn>
                        </p:par>
                        <p:par>
                          <p:cTn id="17" fill="hold">
                            <p:stCondLst>
                              <p:cond delay="1500"/>
                            </p:stCondLst>
                            <p:childTnLst>
                              <p:par>
                                <p:cTn id="18" presetID="22" presetClass="entr" presetSubtype="2" fill="hold" nodeType="afterEffect">
                                  <p:stCondLst>
                                    <p:cond delay="0"/>
                                  </p:stCondLst>
                                  <p:childTnLst>
                                    <p:set>
                                      <p:cBhvr>
                                        <p:cTn id="19" dur="1" fill="hold">
                                          <p:stCondLst>
                                            <p:cond delay="0"/>
                                          </p:stCondLst>
                                        </p:cTn>
                                        <p:tgtEl>
                                          <p:spTgt spid="96"/>
                                        </p:tgtEl>
                                        <p:attrNameLst>
                                          <p:attrName>style.visibility</p:attrName>
                                        </p:attrNameLst>
                                      </p:cBhvr>
                                      <p:to>
                                        <p:strVal val="visible"/>
                                      </p:to>
                                    </p:set>
                                    <p:animEffect transition="in" filter="wipe(right)">
                                      <p:cBhvr>
                                        <p:cTn id="20" dur="500"/>
                                        <p:tgtEl>
                                          <p:spTgt spid="96"/>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wipe(left)">
                                      <p:cBhvr>
                                        <p:cTn id="24" dur="500"/>
                                        <p:tgtEl>
                                          <p:spTgt spid="94"/>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120"/>
                                        </p:tgtEl>
                                        <p:attrNameLst>
                                          <p:attrName>style.visibility</p:attrName>
                                        </p:attrNameLst>
                                      </p:cBhvr>
                                      <p:to>
                                        <p:strVal val="visible"/>
                                      </p:to>
                                    </p:set>
                                    <p:animEffect transition="in" filter="fade">
                                      <p:cBhvr>
                                        <p:cTn id="28" dur="500"/>
                                        <p:tgtEl>
                                          <p:spTgt spid="120"/>
                                        </p:tgtEl>
                                      </p:cBhvr>
                                    </p:animEffect>
                                  </p:childTnLst>
                                </p:cTn>
                              </p:par>
                            </p:childTnLst>
                          </p:cTn>
                        </p:par>
                        <p:par>
                          <p:cTn id="29" fill="hold">
                            <p:stCondLst>
                              <p:cond delay="3000"/>
                            </p:stCondLst>
                            <p:childTnLst>
                              <p:par>
                                <p:cTn id="30" presetID="22" presetClass="entr" presetSubtype="2"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Effect transition="in" filter="wipe(right)">
                                      <p:cBhvr>
                                        <p:cTn id="32" dur="500"/>
                                        <p:tgtEl>
                                          <p:spTgt spid="104"/>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93"/>
                                        </p:tgtEl>
                                        <p:attrNameLst>
                                          <p:attrName>style.visibility</p:attrName>
                                        </p:attrNameLst>
                                      </p:cBhvr>
                                      <p:to>
                                        <p:strVal val="visible"/>
                                      </p:to>
                                    </p:set>
                                    <p:animEffect transition="in" filter="wipe(left)">
                                      <p:cBhvr>
                                        <p:cTn id="36" dur="500"/>
                                        <p:tgtEl>
                                          <p:spTgt spid="93"/>
                                        </p:tgtEl>
                                      </p:cBhvr>
                                    </p:animEffect>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123"/>
                                        </p:tgtEl>
                                        <p:attrNameLst>
                                          <p:attrName>style.visibility</p:attrName>
                                        </p:attrNameLst>
                                      </p:cBhvr>
                                      <p:to>
                                        <p:strVal val="visible"/>
                                      </p:to>
                                    </p:set>
                                    <p:animEffect transition="in" filter="fade">
                                      <p:cBhvr>
                                        <p:cTn id="40" dur="500"/>
                                        <p:tgtEl>
                                          <p:spTgt spid="123"/>
                                        </p:tgtEl>
                                      </p:cBhvr>
                                    </p:animEffect>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wipe(left)">
                                      <p:cBhvr>
                                        <p:cTn id="44" dur="500"/>
                                        <p:tgtEl>
                                          <p:spTgt spid="59"/>
                                        </p:tgtEl>
                                      </p:cBhvr>
                                    </p:animEffect>
                                  </p:childTnLst>
                                </p:cTn>
                              </p:par>
                            </p:childTnLst>
                          </p:cTn>
                        </p:par>
                        <p:par>
                          <p:cTn id="45" fill="hold">
                            <p:stCondLst>
                              <p:cond delay="5000"/>
                            </p:stCondLst>
                            <p:childTnLst>
                              <p:par>
                                <p:cTn id="46" presetID="10" presetClass="entr" presetSubtype="0" fill="hold" nodeType="afterEffect">
                                  <p:stCondLst>
                                    <p:cond delay="0"/>
                                  </p:stCondLst>
                                  <p:childTnLst>
                                    <p:set>
                                      <p:cBhvr>
                                        <p:cTn id="47" dur="1" fill="hold">
                                          <p:stCondLst>
                                            <p:cond delay="0"/>
                                          </p:stCondLst>
                                        </p:cTn>
                                        <p:tgtEl>
                                          <p:spTgt spid="126"/>
                                        </p:tgtEl>
                                        <p:attrNameLst>
                                          <p:attrName>style.visibility</p:attrName>
                                        </p:attrNameLst>
                                      </p:cBhvr>
                                      <p:to>
                                        <p:strVal val="visible"/>
                                      </p:to>
                                    </p:set>
                                    <p:animEffect transition="in" filter="fade">
                                      <p:cBhvr>
                                        <p:cTn id="48" dur="500"/>
                                        <p:tgtEl>
                                          <p:spTgt spid="126"/>
                                        </p:tgtEl>
                                      </p:cBhvr>
                                    </p:animEffect>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95"/>
                                        </p:tgtEl>
                                        <p:attrNameLst>
                                          <p:attrName>style.visibility</p:attrName>
                                        </p:attrNameLst>
                                      </p:cBhvr>
                                      <p:to>
                                        <p:strVal val="visible"/>
                                      </p:to>
                                    </p:set>
                                    <p:animEffect transition="in" filter="wipe(left)">
                                      <p:cBhvr>
                                        <p:cTn id="52" dur="500"/>
                                        <p:tgtEl>
                                          <p:spTgt spid="95"/>
                                        </p:tgtEl>
                                      </p:cBhvr>
                                    </p:animEffect>
                                  </p:childTnLst>
                                </p:cTn>
                              </p:par>
                            </p:childTnLst>
                          </p:cTn>
                        </p:par>
                        <p:par>
                          <p:cTn id="53" fill="hold">
                            <p:stCondLst>
                              <p:cond delay="6000"/>
                            </p:stCondLst>
                            <p:childTnLst>
                              <p:par>
                                <p:cTn id="54" presetID="10" presetClass="entr" presetSubtype="0" fill="hold" nodeType="after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500"/>
                                        <p:tgtEl>
                                          <p:spTgt spid="129"/>
                                        </p:tgtEl>
                                      </p:cBhvr>
                                    </p:animEffect>
                                  </p:childTnLst>
                                </p:cTn>
                              </p:par>
                            </p:childTnLst>
                          </p:cTn>
                        </p:par>
                        <p:par>
                          <p:cTn id="57" fill="hold">
                            <p:stCondLst>
                              <p:cond delay="6500"/>
                            </p:stCondLst>
                            <p:childTnLst>
                              <p:par>
                                <p:cTn id="58" presetID="22" presetClass="entr" presetSubtype="8" fill="hold" grpId="0" nodeType="after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wipe(left)">
                                      <p:cBhvr>
                                        <p:cTn id="60" dur="500"/>
                                        <p:tgtEl>
                                          <p:spTgt spid="60"/>
                                        </p:tgtEl>
                                      </p:cBhvr>
                                    </p:animEffect>
                                  </p:childTnLst>
                                </p:cTn>
                              </p:par>
                            </p:childTnLst>
                          </p:cTn>
                        </p:par>
                        <p:par>
                          <p:cTn id="61" fill="hold">
                            <p:stCondLst>
                              <p:cond delay="7000"/>
                            </p:stCondLst>
                            <p:childTnLst>
                              <p:par>
                                <p:cTn id="62" presetID="10" presetClass="entr" presetSubtype="0"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500"/>
                                        <p:tgtEl>
                                          <p:spTgt spid="53"/>
                                        </p:tgtEl>
                                      </p:cBhvr>
                                    </p:animEffect>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07"/>
                                        </p:tgtEl>
                                        <p:attrNameLst>
                                          <p:attrName>style.visibility</p:attrName>
                                        </p:attrNameLst>
                                      </p:cBhvr>
                                      <p:to>
                                        <p:strVal val="visible"/>
                                      </p:to>
                                    </p:set>
                                    <p:animEffect transition="in" filter="wipe(left)">
                                      <p:cBhvr>
                                        <p:cTn id="68" dur="500"/>
                                        <p:tgtEl>
                                          <p:spTgt spid="107"/>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left)">
                                      <p:cBhvr>
                                        <p:cTn id="72" dur="500"/>
                                        <p:tgtEl>
                                          <p:spTgt spid="91"/>
                                        </p:tgtEl>
                                      </p:cBhvr>
                                    </p:animEffect>
                                  </p:childTnLst>
                                </p:cTn>
                              </p:par>
                            </p:childTnLst>
                          </p:cTn>
                        </p:par>
                        <p:par>
                          <p:cTn id="73" fill="hold">
                            <p:stCondLst>
                              <p:cond delay="8500"/>
                            </p:stCondLst>
                            <p:childTnLst>
                              <p:par>
                                <p:cTn id="74" presetID="10" presetClass="entr" presetSubtype="0" fill="hold"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fade">
                                      <p:cBhvr>
                                        <p:cTn id="76" dur="500"/>
                                        <p:tgtEl>
                                          <p:spTgt spid="56"/>
                                        </p:tgtEl>
                                      </p:cBhvr>
                                    </p:animEffect>
                                  </p:childTnLst>
                                </p:cTn>
                              </p:par>
                            </p:childTnLst>
                          </p:cTn>
                        </p:par>
                        <p:par>
                          <p:cTn id="77" fill="hold">
                            <p:stCondLst>
                              <p:cond delay="9000"/>
                            </p:stCondLst>
                            <p:childTnLst>
                              <p:par>
                                <p:cTn id="78" presetID="22" presetClass="entr" presetSubtype="8" fill="hold" nodeType="afterEffect">
                                  <p:stCondLst>
                                    <p:cond delay="0"/>
                                  </p:stCondLst>
                                  <p:childTnLst>
                                    <p:set>
                                      <p:cBhvr>
                                        <p:cTn id="79" dur="1" fill="hold">
                                          <p:stCondLst>
                                            <p:cond delay="0"/>
                                          </p:stCondLst>
                                        </p:cTn>
                                        <p:tgtEl>
                                          <p:spTgt spid="110"/>
                                        </p:tgtEl>
                                        <p:attrNameLst>
                                          <p:attrName>style.visibility</p:attrName>
                                        </p:attrNameLst>
                                      </p:cBhvr>
                                      <p:to>
                                        <p:strVal val="visible"/>
                                      </p:to>
                                    </p:set>
                                    <p:animEffect transition="in" filter="wipe(left)">
                                      <p:cBhvr>
                                        <p:cTn id="80" dur="500"/>
                                        <p:tgtEl>
                                          <p:spTgt spid="110"/>
                                        </p:tgtEl>
                                      </p:cBhvr>
                                    </p:animEffect>
                                  </p:childTnLst>
                                </p:cTn>
                              </p:par>
                            </p:childTnLst>
                          </p:cTn>
                        </p:par>
                        <p:par>
                          <p:cTn id="81" fill="hold">
                            <p:stCondLst>
                              <p:cond delay="9500"/>
                            </p:stCondLst>
                            <p:childTnLst>
                              <p:par>
                                <p:cTn id="82" presetID="22" presetClass="entr" presetSubtype="8" fill="hold" grpId="0" nodeType="afterEffect">
                                  <p:stCondLst>
                                    <p:cond delay="0"/>
                                  </p:stCondLst>
                                  <p:childTnLst>
                                    <p:set>
                                      <p:cBhvr>
                                        <p:cTn id="83" dur="1" fill="hold">
                                          <p:stCondLst>
                                            <p:cond delay="0"/>
                                          </p:stCondLst>
                                        </p:cTn>
                                        <p:tgtEl>
                                          <p:spTgt spid="92"/>
                                        </p:tgtEl>
                                        <p:attrNameLst>
                                          <p:attrName>style.visibility</p:attrName>
                                        </p:attrNameLst>
                                      </p:cBhvr>
                                      <p:to>
                                        <p:strVal val="visible"/>
                                      </p:to>
                                    </p:set>
                                    <p:animEffect transition="in" filter="wipe(left)">
                                      <p:cBhvr>
                                        <p:cTn id="8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93" grpId="0"/>
      <p:bldP spid="94" grpId="0"/>
      <p:bldP spid="95" grpId="0"/>
      <p:bldP spid="113" grpId="0" animBg="1"/>
      <p:bldP spid="59" grpId="0"/>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Autofit/>
          </a:bodyPr>
          <a:lstStyle/>
          <a:p>
            <a:pPr defTabSz="1218753" fontAlgn="base">
              <a:spcBef>
                <a:spcPct val="0"/>
              </a:spcBef>
              <a:spcAft>
                <a:spcPct val="0"/>
              </a:spcAft>
              <a:defRPr/>
            </a:pPr>
            <a:r>
              <a:rPr lang="zh-CN" altLang="en-US" sz="2800"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乡村振兴战略</a:t>
            </a:r>
            <a:endParaRPr lang="zh-CN" altLang="en-US" sz="2800"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3" name="矩形 122"/>
          <p:cNvSpPr/>
          <p:nvPr/>
        </p:nvSpPr>
        <p:spPr>
          <a:xfrm>
            <a:off x="2691195" y="4653930"/>
            <a:ext cx="7219388" cy="518143"/>
          </a:xfrm>
          <a:prstGeom prst="rect">
            <a:avLst/>
          </a:prstGeom>
          <a:gradFill>
            <a:gsLst>
              <a:gs pos="89000">
                <a:srgbClr val="C00000"/>
              </a:gs>
              <a:gs pos="35000">
                <a:srgbClr val="FF3300"/>
              </a:gs>
            </a:gsLst>
            <a:lin ang="5400000" scaled="1"/>
          </a:gradFill>
          <a:ln w="25400" cap="flat" cmpd="sng" algn="ctr">
            <a:gradFill flip="none" rotWithShape="1">
              <a:gsLst>
                <a:gs pos="0">
                  <a:srgbClr val="FFF200"/>
                </a:gs>
                <a:gs pos="45000">
                  <a:srgbClr val="FF7A00"/>
                </a:gs>
                <a:gs pos="70000">
                  <a:srgbClr val="FF0300"/>
                </a:gs>
                <a:gs pos="100000">
                  <a:srgbClr val="4D0808"/>
                </a:gs>
              </a:gsLst>
              <a:lin ang="8100000" scaled="1"/>
              <a:tileRect/>
            </a:gradFill>
            <a:prstDash val="solid"/>
          </a:ln>
          <a:effectLst>
            <a:reflection blurRad="6350" stA="52000" endA="300" endPos="35000" dir="5400000" sy="-100000" algn="bl" rotWithShape="0"/>
          </a:effectLst>
        </p:spPr>
        <p:txBody>
          <a:bodyPr lIns="121855" tIns="60927" rIns="121855" bIns="60927" rtlCol="0" anchor="ct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zh-CN" altLang="en-US" sz="18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培养造就一支懂农业、爱农村、爱农民的“三农”工作队伍</a:t>
            </a: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24" name="矩形 123"/>
          <p:cNvSpPr/>
          <p:nvPr/>
        </p:nvSpPr>
        <p:spPr>
          <a:xfrm>
            <a:off x="2691195" y="2208875"/>
            <a:ext cx="5327273" cy="553982"/>
          </a:xfrm>
          <a:prstGeom prst="rect">
            <a:avLst/>
          </a:prstGeom>
          <a:gradFill>
            <a:gsLst>
              <a:gs pos="89000">
                <a:srgbClr val="C00000"/>
              </a:gs>
              <a:gs pos="35000">
                <a:srgbClr val="FF3300"/>
              </a:gs>
            </a:gsLst>
            <a:lin ang="5400000" scaled="1"/>
          </a:gradFill>
          <a:ln w="25400" cap="flat" cmpd="sng" algn="ctr">
            <a:gradFill flip="none" rotWithShape="1">
              <a:gsLst>
                <a:gs pos="0">
                  <a:srgbClr val="FFF200"/>
                </a:gs>
                <a:gs pos="45000">
                  <a:srgbClr val="FF7A00"/>
                </a:gs>
                <a:gs pos="70000">
                  <a:srgbClr val="FF0300"/>
                </a:gs>
                <a:gs pos="100000">
                  <a:srgbClr val="4D0808"/>
                </a:gs>
              </a:gsLst>
              <a:lin ang="8100000" scaled="1"/>
              <a:tileRect/>
            </a:gradFill>
            <a:prstDash val="solid"/>
          </a:ln>
          <a:effectLst>
            <a:reflection blurRad="6350" stA="52000" endA="300" endPos="35000" dir="5400000" sy="-100000" algn="bl" rotWithShape="0"/>
          </a:effectLst>
        </p:spPr>
        <p:txBody>
          <a:bodyPr lIns="121855" tIns="60927" rIns="121855" bIns="60927" rtlCol="0" anchor="ct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zh-CN" altLang="en-US" sz="18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第二轮土地承包到期后再延长三十年</a:t>
            </a: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25" name="矩形 124"/>
          <p:cNvSpPr/>
          <p:nvPr/>
        </p:nvSpPr>
        <p:spPr>
          <a:xfrm>
            <a:off x="2691195" y="3025235"/>
            <a:ext cx="3687471" cy="518143"/>
          </a:xfrm>
          <a:prstGeom prst="rect">
            <a:avLst/>
          </a:prstGeom>
          <a:gradFill>
            <a:gsLst>
              <a:gs pos="89000">
                <a:srgbClr val="C00000"/>
              </a:gs>
              <a:gs pos="35000">
                <a:srgbClr val="FF3300"/>
              </a:gs>
            </a:gsLst>
            <a:lin ang="5400000" scaled="1"/>
          </a:gradFill>
          <a:ln w="25400" cap="flat" cmpd="sng" algn="ctr">
            <a:gradFill flip="none" rotWithShape="1">
              <a:gsLst>
                <a:gs pos="0">
                  <a:srgbClr val="FFF200"/>
                </a:gs>
                <a:gs pos="45000">
                  <a:srgbClr val="FF7A00"/>
                </a:gs>
                <a:gs pos="70000">
                  <a:srgbClr val="FF0300"/>
                </a:gs>
                <a:gs pos="100000">
                  <a:srgbClr val="4D0808"/>
                </a:gs>
              </a:gsLst>
              <a:lin ang="8100000" scaled="1"/>
              <a:tileRect/>
            </a:gradFill>
            <a:prstDash val="solid"/>
          </a:ln>
          <a:effectLst>
            <a:reflection blurRad="6350" stA="52000" endA="300" endPos="35000" dir="5400000" sy="-100000" algn="bl" rotWithShape="0"/>
          </a:effectLst>
        </p:spPr>
        <p:txBody>
          <a:bodyPr lIns="121855" tIns="60927" rIns="121855" bIns="60927" rtlCol="0" anchor="ct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zh-CN" altLang="en-US" sz="18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要坚持农业农村优先发展</a:t>
            </a: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26" name="矩形 125"/>
          <p:cNvSpPr/>
          <p:nvPr/>
        </p:nvSpPr>
        <p:spPr>
          <a:xfrm>
            <a:off x="2691195" y="3861842"/>
            <a:ext cx="4695035" cy="518142"/>
          </a:xfrm>
          <a:prstGeom prst="rect">
            <a:avLst/>
          </a:prstGeom>
          <a:gradFill>
            <a:gsLst>
              <a:gs pos="89000">
                <a:srgbClr val="C00000"/>
              </a:gs>
              <a:gs pos="35000">
                <a:srgbClr val="FF3300"/>
              </a:gs>
            </a:gsLst>
            <a:lin ang="5400000" scaled="1"/>
          </a:gradFill>
          <a:ln w="25400" cap="flat" cmpd="sng" algn="ctr">
            <a:gradFill flip="none" rotWithShape="1">
              <a:gsLst>
                <a:gs pos="0">
                  <a:srgbClr val="FFF200"/>
                </a:gs>
                <a:gs pos="45000">
                  <a:srgbClr val="FF7A00"/>
                </a:gs>
                <a:gs pos="70000">
                  <a:srgbClr val="FF0300"/>
                </a:gs>
                <a:gs pos="100000">
                  <a:srgbClr val="4D0808"/>
                </a:gs>
              </a:gsLst>
              <a:lin ang="8100000" scaled="1"/>
              <a:tileRect/>
            </a:gradFill>
            <a:prstDash val="solid"/>
          </a:ln>
          <a:effectLst>
            <a:reflection blurRad="6350" stA="52000" endA="300" endPos="35000" dir="5400000" sy="-100000" algn="bl" rotWithShape="0"/>
          </a:effectLst>
        </p:spPr>
        <p:txBody>
          <a:bodyPr lIns="121855" tIns="60927" rIns="121855" bIns="60927" rtlCol="0" anchor="ct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zh-CN" altLang="en-US" sz="18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把中国人的饭碗牢牢端在自己手中</a:t>
            </a: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3896270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33333">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14:bounceEnd="33333">
                                          <p:cBhvr additive="base">
                                            <p:cTn id="7" dur="750" fill="hold"/>
                                            <p:tgtEl>
                                              <p:spTgt spid="124"/>
                                            </p:tgtEl>
                                            <p:attrNameLst>
                                              <p:attrName>ppt_x</p:attrName>
                                            </p:attrNameLst>
                                          </p:cBhvr>
                                          <p:tavLst>
                                            <p:tav tm="0">
                                              <p:val>
                                                <p:strVal val="1+#ppt_w/2"/>
                                              </p:val>
                                            </p:tav>
                                            <p:tav tm="100000">
                                              <p:val>
                                                <p:strVal val="#ppt_x"/>
                                              </p:val>
                                            </p:tav>
                                          </p:tavLst>
                                        </p:anim>
                                        <p:anim calcmode="lin" valueType="num" p14:bounceEnd="33333">
                                          <p:cBhvr additive="base">
                                            <p:cTn id="8" dur="750" fill="hold"/>
                                            <p:tgtEl>
                                              <p:spTgt spid="12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2" fill="hold" grpId="0" nodeType="afterEffect" p14:presetBounceEnd="33333">
                                      <p:stCondLst>
                                        <p:cond delay="0"/>
                                      </p:stCondLst>
                                      <p:childTnLst>
                                        <p:set>
                                          <p:cBhvr>
                                            <p:cTn id="11" dur="1" fill="hold">
                                              <p:stCondLst>
                                                <p:cond delay="0"/>
                                              </p:stCondLst>
                                            </p:cTn>
                                            <p:tgtEl>
                                              <p:spTgt spid="125"/>
                                            </p:tgtEl>
                                            <p:attrNameLst>
                                              <p:attrName>style.visibility</p:attrName>
                                            </p:attrNameLst>
                                          </p:cBhvr>
                                          <p:to>
                                            <p:strVal val="visible"/>
                                          </p:to>
                                        </p:set>
                                        <p:anim calcmode="lin" valueType="num" p14:bounceEnd="33333">
                                          <p:cBhvr additive="base">
                                            <p:cTn id="12" dur="750" fill="hold"/>
                                            <p:tgtEl>
                                              <p:spTgt spid="125"/>
                                            </p:tgtEl>
                                            <p:attrNameLst>
                                              <p:attrName>ppt_x</p:attrName>
                                            </p:attrNameLst>
                                          </p:cBhvr>
                                          <p:tavLst>
                                            <p:tav tm="0">
                                              <p:val>
                                                <p:strVal val="1+#ppt_w/2"/>
                                              </p:val>
                                            </p:tav>
                                            <p:tav tm="100000">
                                              <p:val>
                                                <p:strVal val="#ppt_x"/>
                                              </p:val>
                                            </p:tav>
                                          </p:tavLst>
                                        </p:anim>
                                        <p:anim calcmode="lin" valueType="num" p14:bounceEnd="33333">
                                          <p:cBhvr additive="base">
                                            <p:cTn id="13" dur="750" fill="hold"/>
                                            <p:tgtEl>
                                              <p:spTgt spid="125"/>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grpId="0" nodeType="afterEffect" p14:presetBounceEnd="33333">
                                      <p:stCondLst>
                                        <p:cond delay="0"/>
                                      </p:stCondLst>
                                      <p:childTnLst>
                                        <p:set>
                                          <p:cBhvr>
                                            <p:cTn id="16" dur="1" fill="hold">
                                              <p:stCondLst>
                                                <p:cond delay="0"/>
                                              </p:stCondLst>
                                            </p:cTn>
                                            <p:tgtEl>
                                              <p:spTgt spid="126"/>
                                            </p:tgtEl>
                                            <p:attrNameLst>
                                              <p:attrName>style.visibility</p:attrName>
                                            </p:attrNameLst>
                                          </p:cBhvr>
                                          <p:to>
                                            <p:strVal val="visible"/>
                                          </p:to>
                                        </p:set>
                                        <p:anim calcmode="lin" valueType="num" p14:bounceEnd="33333">
                                          <p:cBhvr additive="base">
                                            <p:cTn id="17" dur="750" fill="hold"/>
                                            <p:tgtEl>
                                              <p:spTgt spid="126"/>
                                            </p:tgtEl>
                                            <p:attrNameLst>
                                              <p:attrName>ppt_x</p:attrName>
                                            </p:attrNameLst>
                                          </p:cBhvr>
                                          <p:tavLst>
                                            <p:tav tm="0">
                                              <p:val>
                                                <p:strVal val="1+#ppt_w/2"/>
                                              </p:val>
                                            </p:tav>
                                            <p:tav tm="100000">
                                              <p:val>
                                                <p:strVal val="#ppt_x"/>
                                              </p:val>
                                            </p:tav>
                                          </p:tavLst>
                                        </p:anim>
                                        <p:anim calcmode="lin" valueType="num" p14:bounceEnd="33333">
                                          <p:cBhvr additive="base">
                                            <p:cTn id="18" dur="750" fill="hold"/>
                                            <p:tgtEl>
                                              <p:spTgt spid="126"/>
                                            </p:tgtEl>
                                            <p:attrNameLst>
                                              <p:attrName>ppt_y</p:attrName>
                                            </p:attrNameLst>
                                          </p:cBhvr>
                                          <p:tavLst>
                                            <p:tav tm="0">
                                              <p:val>
                                                <p:strVal val="#ppt_y"/>
                                              </p:val>
                                            </p:tav>
                                            <p:tav tm="100000">
                                              <p:val>
                                                <p:strVal val="#ppt_y"/>
                                              </p:val>
                                            </p:tav>
                                          </p:tavLst>
                                        </p:anim>
                                      </p:childTnLst>
                                    </p:cTn>
                                  </p:par>
                                </p:childTnLst>
                              </p:cTn>
                            </p:par>
                            <p:par>
                              <p:cTn id="19" fill="hold">
                                <p:stCondLst>
                                  <p:cond delay="2250"/>
                                </p:stCondLst>
                                <p:childTnLst>
                                  <p:par>
                                    <p:cTn id="20" presetID="2" presetClass="entr" presetSubtype="2" fill="hold" grpId="0" nodeType="afterEffect" p14:presetBounceEnd="33333">
                                      <p:stCondLst>
                                        <p:cond delay="0"/>
                                      </p:stCondLst>
                                      <p:childTnLst>
                                        <p:set>
                                          <p:cBhvr>
                                            <p:cTn id="21" dur="1" fill="hold">
                                              <p:stCondLst>
                                                <p:cond delay="0"/>
                                              </p:stCondLst>
                                            </p:cTn>
                                            <p:tgtEl>
                                              <p:spTgt spid="123"/>
                                            </p:tgtEl>
                                            <p:attrNameLst>
                                              <p:attrName>style.visibility</p:attrName>
                                            </p:attrNameLst>
                                          </p:cBhvr>
                                          <p:to>
                                            <p:strVal val="visible"/>
                                          </p:to>
                                        </p:set>
                                        <p:anim calcmode="lin" valueType="num" p14:bounceEnd="33333">
                                          <p:cBhvr additive="base">
                                            <p:cTn id="22" dur="750" fill="hold"/>
                                            <p:tgtEl>
                                              <p:spTgt spid="123"/>
                                            </p:tgtEl>
                                            <p:attrNameLst>
                                              <p:attrName>ppt_x</p:attrName>
                                            </p:attrNameLst>
                                          </p:cBhvr>
                                          <p:tavLst>
                                            <p:tav tm="0">
                                              <p:val>
                                                <p:strVal val="1+#ppt_w/2"/>
                                              </p:val>
                                            </p:tav>
                                            <p:tav tm="100000">
                                              <p:val>
                                                <p:strVal val="#ppt_x"/>
                                              </p:val>
                                            </p:tav>
                                          </p:tavLst>
                                        </p:anim>
                                        <p:anim calcmode="lin" valueType="num" p14:bounceEnd="33333">
                                          <p:cBhvr additive="base">
                                            <p:cTn id="23" dur="750" fill="hold"/>
                                            <p:tgtEl>
                                              <p:spTgt spid="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4" grpId="0" animBg="1"/>
          <p:bldP spid="125" grpId="0" animBg="1"/>
          <p:bldP spid="1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additive="base">
                                            <p:cTn id="7" dur="750" fill="hold"/>
                                            <p:tgtEl>
                                              <p:spTgt spid="124"/>
                                            </p:tgtEl>
                                            <p:attrNameLst>
                                              <p:attrName>ppt_x</p:attrName>
                                            </p:attrNameLst>
                                          </p:cBhvr>
                                          <p:tavLst>
                                            <p:tav tm="0">
                                              <p:val>
                                                <p:strVal val="1+#ppt_w/2"/>
                                              </p:val>
                                            </p:tav>
                                            <p:tav tm="100000">
                                              <p:val>
                                                <p:strVal val="#ppt_x"/>
                                              </p:val>
                                            </p:tav>
                                          </p:tavLst>
                                        </p:anim>
                                        <p:anim calcmode="lin" valueType="num">
                                          <p:cBhvr additive="base">
                                            <p:cTn id="8" dur="750" fill="hold"/>
                                            <p:tgtEl>
                                              <p:spTgt spid="12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2" fill="hold" grpId="0" nodeType="afterEffect">
                                      <p:stCondLst>
                                        <p:cond delay="0"/>
                                      </p:stCondLst>
                                      <p:childTnLst>
                                        <p:set>
                                          <p:cBhvr>
                                            <p:cTn id="11" dur="1" fill="hold">
                                              <p:stCondLst>
                                                <p:cond delay="0"/>
                                              </p:stCondLst>
                                            </p:cTn>
                                            <p:tgtEl>
                                              <p:spTgt spid="125"/>
                                            </p:tgtEl>
                                            <p:attrNameLst>
                                              <p:attrName>style.visibility</p:attrName>
                                            </p:attrNameLst>
                                          </p:cBhvr>
                                          <p:to>
                                            <p:strVal val="visible"/>
                                          </p:to>
                                        </p:set>
                                        <p:anim calcmode="lin" valueType="num">
                                          <p:cBhvr additive="base">
                                            <p:cTn id="12" dur="750" fill="hold"/>
                                            <p:tgtEl>
                                              <p:spTgt spid="125"/>
                                            </p:tgtEl>
                                            <p:attrNameLst>
                                              <p:attrName>ppt_x</p:attrName>
                                            </p:attrNameLst>
                                          </p:cBhvr>
                                          <p:tavLst>
                                            <p:tav tm="0">
                                              <p:val>
                                                <p:strVal val="1+#ppt_w/2"/>
                                              </p:val>
                                            </p:tav>
                                            <p:tav tm="100000">
                                              <p:val>
                                                <p:strVal val="#ppt_x"/>
                                              </p:val>
                                            </p:tav>
                                          </p:tavLst>
                                        </p:anim>
                                        <p:anim calcmode="lin" valueType="num">
                                          <p:cBhvr additive="base">
                                            <p:cTn id="13" dur="750" fill="hold"/>
                                            <p:tgtEl>
                                              <p:spTgt spid="125"/>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 calcmode="lin" valueType="num">
                                          <p:cBhvr additive="base">
                                            <p:cTn id="17" dur="750" fill="hold"/>
                                            <p:tgtEl>
                                              <p:spTgt spid="126"/>
                                            </p:tgtEl>
                                            <p:attrNameLst>
                                              <p:attrName>ppt_x</p:attrName>
                                            </p:attrNameLst>
                                          </p:cBhvr>
                                          <p:tavLst>
                                            <p:tav tm="0">
                                              <p:val>
                                                <p:strVal val="1+#ppt_w/2"/>
                                              </p:val>
                                            </p:tav>
                                            <p:tav tm="100000">
                                              <p:val>
                                                <p:strVal val="#ppt_x"/>
                                              </p:val>
                                            </p:tav>
                                          </p:tavLst>
                                        </p:anim>
                                        <p:anim calcmode="lin" valueType="num">
                                          <p:cBhvr additive="base">
                                            <p:cTn id="18" dur="750" fill="hold"/>
                                            <p:tgtEl>
                                              <p:spTgt spid="126"/>
                                            </p:tgtEl>
                                            <p:attrNameLst>
                                              <p:attrName>ppt_y</p:attrName>
                                            </p:attrNameLst>
                                          </p:cBhvr>
                                          <p:tavLst>
                                            <p:tav tm="0">
                                              <p:val>
                                                <p:strVal val="#ppt_y"/>
                                              </p:val>
                                            </p:tav>
                                            <p:tav tm="100000">
                                              <p:val>
                                                <p:strVal val="#ppt_y"/>
                                              </p:val>
                                            </p:tav>
                                          </p:tavLst>
                                        </p:anim>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123"/>
                                            </p:tgtEl>
                                            <p:attrNameLst>
                                              <p:attrName>style.visibility</p:attrName>
                                            </p:attrNameLst>
                                          </p:cBhvr>
                                          <p:to>
                                            <p:strVal val="visible"/>
                                          </p:to>
                                        </p:set>
                                        <p:anim calcmode="lin" valueType="num">
                                          <p:cBhvr additive="base">
                                            <p:cTn id="22" dur="750" fill="hold"/>
                                            <p:tgtEl>
                                              <p:spTgt spid="123"/>
                                            </p:tgtEl>
                                            <p:attrNameLst>
                                              <p:attrName>ppt_x</p:attrName>
                                            </p:attrNameLst>
                                          </p:cBhvr>
                                          <p:tavLst>
                                            <p:tav tm="0">
                                              <p:val>
                                                <p:strVal val="1+#ppt_w/2"/>
                                              </p:val>
                                            </p:tav>
                                            <p:tav tm="100000">
                                              <p:val>
                                                <p:strVal val="#ppt_x"/>
                                              </p:val>
                                            </p:tav>
                                          </p:tavLst>
                                        </p:anim>
                                        <p:anim calcmode="lin" valueType="num">
                                          <p:cBhvr additive="base">
                                            <p:cTn id="23" dur="750" fill="hold"/>
                                            <p:tgtEl>
                                              <p:spTgt spid="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4" grpId="0" animBg="1"/>
          <p:bldP spid="125" grpId="0" animBg="1"/>
          <p:bldP spid="126"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774726" y="2133650"/>
            <a:ext cx="8350914" cy="3077705"/>
          </a:xfrm>
          <a:prstGeom prst="rect">
            <a:avLst/>
          </a:prstGeom>
          <a:noFill/>
        </p:spPr>
        <p:txBody>
          <a:bodyPr wrap="square" lIns="121861" tIns="60930" rIns="121861" bIns="60930">
            <a:spAutoFit/>
          </a:bodyPr>
          <a:lstStyle/>
          <a:p>
            <a:pPr indent="457200" defTabSz="1218753" fontAlgn="base">
              <a:lnSpc>
                <a:spcPct val="200000"/>
              </a:lnSpc>
              <a:spcBef>
                <a:spcPct val="0"/>
              </a:spcBef>
              <a:spcAft>
                <a:spcPct val="0"/>
              </a:spcAft>
              <a:defRPr/>
            </a:pPr>
            <a:r>
              <a:rPr lang="zh-CN" altLang="en-US"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坚持人与自然和谐共生</a:t>
            </a:r>
            <a:endParaRPr lang="en-US" altLang="zh-CN"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a:p>
            <a:pPr indent="457200" defTabSz="1218753" fontAlgn="base">
              <a:lnSpc>
                <a:spcPct val="200000"/>
              </a:lnSpc>
              <a:spcBef>
                <a:spcPct val="0"/>
              </a:spcBef>
              <a:spcAft>
                <a:spcPct val="0"/>
              </a:spcAft>
              <a:defRPr/>
            </a:pPr>
            <a:r>
              <a:rPr lang="zh-CN" altLang="en-US"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                   建设  </a:t>
            </a:r>
            <a:r>
              <a:rPr lang="zh-CN" altLang="en-US" sz="4800"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生态文明</a:t>
            </a:r>
            <a:endParaRPr lang="en-US" altLang="zh-CN" sz="4800"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a:p>
            <a:pPr indent="457200" defTabSz="1218753" fontAlgn="base">
              <a:lnSpc>
                <a:spcPct val="200000"/>
              </a:lnSpc>
              <a:spcBef>
                <a:spcPct val="0"/>
              </a:spcBef>
              <a:spcAft>
                <a:spcPct val="0"/>
              </a:spcAft>
              <a:defRPr/>
            </a:pPr>
            <a:r>
              <a:rPr lang="zh-CN" altLang="en-US"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                                  是中华民族永续发展的千年大计</a:t>
            </a:r>
            <a:endParaRPr lang="zh-CN" altLang="en-US" b="1"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10" name="Picture 272" descr="红旗底条"/>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7000"/>
                    </a14:imgEffect>
                  </a14:imgLayer>
                </a14:imgProps>
              </a:ext>
              <a:ext uri="{28A0092B-C50C-407E-A947-70E740481C1C}">
                <a14:useLocalDpi xmlns:a14="http://schemas.microsoft.com/office/drawing/2010/main"/>
              </a:ext>
            </a:extLst>
          </a:blip>
          <a:srcRect/>
          <a:stretch>
            <a:fillRect/>
          </a:stretch>
        </p:blipFill>
        <p:spPr bwMode="auto">
          <a:xfrm>
            <a:off x="-61915" y="5512575"/>
            <a:ext cx="13472475" cy="134701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2422798" y="693490"/>
            <a:ext cx="6625987" cy="1671561"/>
            <a:chOff x="3322420" y="636852"/>
            <a:chExt cx="5423316" cy="1368159"/>
          </a:xfrm>
        </p:grpSpPr>
        <p:grpSp>
          <p:nvGrpSpPr>
            <p:cNvPr id="15" name="组合 14"/>
            <p:cNvGrpSpPr/>
            <p:nvPr/>
          </p:nvGrpSpPr>
          <p:grpSpPr>
            <a:xfrm>
              <a:off x="4006974" y="988720"/>
              <a:ext cx="4738762" cy="664424"/>
              <a:chOff x="467545" y="1895344"/>
              <a:chExt cx="4335501" cy="469674"/>
            </a:xfrm>
          </p:grpSpPr>
          <p:pic>
            <p:nvPicPr>
              <p:cNvPr id="16" name="图片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467545" y="1895344"/>
                <a:ext cx="4335501" cy="469674"/>
              </a:xfrm>
              <a:prstGeom prst="rect">
                <a:avLst/>
              </a:prstGeom>
              <a:effectLst>
                <a:outerShdw blurRad="50800" dist="38100" dir="2700000" algn="tl" rotWithShape="0">
                  <a:prstClr val="black">
                    <a:alpha val="40000"/>
                  </a:prstClr>
                </a:outerShdw>
                <a:reflection blurRad="6350" stA="77000" endPos="42000" dir="5400000" sy="-100000" algn="bl" rotWithShape="0"/>
              </a:effectLst>
            </p:spPr>
          </p:pic>
          <p:sp>
            <p:nvSpPr>
              <p:cNvPr id="17" name="矩形 16"/>
              <p:cNvSpPr/>
              <p:nvPr/>
            </p:nvSpPr>
            <p:spPr>
              <a:xfrm>
                <a:off x="940081" y="1975419"/>
                <a:ext cx="3700261" cy="302726"/>
              </a:xfrm>
              <a:prstGeom prst="rect">
                <a:avLst/>
              </a:prstGeom>
            </p:spPr>
            <p:txBody>
              <a:bodyPr wrap="square">
                <a:spAutoFit/>
              </a:bodyPr>
              <a:lstStyle/>
              <a:p>
                <a:pPr algn="ctr" defTabSz="1218753">
                  <a:defRPr/>
                </a:pPr>
                <a:r>
                  <a:rPr lang="zh-CN" altLang="en-US" sz="2800" b="1" dirty="0" smtClean="0">
                    <a:gradFill>
                      <a:gsLst>
                        <a:gs pos="0">
                          <a:srgbClr val="FFFF00"/>
                        </a:gs>
                        <a:gs pos="50000">
                          <a:srgbClr val="FAD694"/>
                        </a:gs>
                        <a:gs pos="100000">
                          <a:schemeClr val="accent1">
                            <a:tint val="23500"/>
                            <a:satMod val="160000"/>
                          </a:schemeClr>
                        </a:gs>
                      </a:gsLst>
                      <a:lin ang="16200000" scaled="0"/>
                    </a:gradFill>
                    <a:effectLst>
                      <a:outerShdw blurRad="50800" dist="38100" dir="5400000" algn="t" rotWithShape="0">
                        <a:prstClr val="black">
                          <a:alpha val="40000"/>
                        </a:prstClr>
                      </a:outerShdw>
                    </a:effectLst>
                    <a:latin typeface="微软雅黑" pitchFamily="34" charset="-122"/>
                    <a:ea typeface="微软雅黑" pitchFamily="34" charset="-122"/>
                  </a:rPr>
                  <a:t>中华民族永续发展的千年大计</a:t>
                </a:r>
                <a:endParaRPr lang="zh-CN" altLang="en-US" sz="2800" b="1" dirty="0">
                  <a:gradFill>
                    <a:gsLst>
                      <a:gs pos="0">
                        <a:srgbClr val="FFFF00"/>
                      </a:gs>
                      <a:gs pos="50000">
                        <a:srgbClr val="FAD694"/>
                      </a:gs>
                      <a:gs pos="100000">
                        <a:schemeClr val="accent1">
                          <a:tint val="23500"/>
                          <a:satMod val="160000"/>
                        </a:schemeClr>
                      </a:gs>
                    </a:gsLst>
                    <a:lin ang="16200000" scaled="0"/>
                  </a:gradFill>
                  <a:effectLst>
                    <a:outerShdw blurRad="50800" dist="38100" dir="5400000" algn="t" rotWithShape="0">
                      <a:prstClr val="black">
                        <a:alpha val="40000"/>
                      </a:prstClr>
                    </a:outerShdw>
                  </a:effectLst>
                  <a:latin typeface="微软雅黑" pitchFamily="34" charset="-122"/>
                  <a:ea typeface="微软雅黑" pitchFamily="34" charset="-122"/>
                </a:endParaRPr>
              </a:p>
            </p:txBody>
          </p:sp>
        </p:grpSp>
        <p:pic>
          <p:nvPicPr>
            <p:cNvPr id="13" name="Picture 2" descr="F:\桌面\党政机关\素材\党徽\Nipic_20180988_20150909113802527000.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22420" y="636852"/>
              <a:ext cx="1605632" cy="136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0729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23"/>
                                        </p:tgtEl>
                                        <p:attrNameLst>
                                          <p:attrName>style.visibility</p:attrName>
                                        </p:attrNameLst>
                                      </p:cBhvr>
                                      <p:to>
                                        <p:strVal val="visible"/>
                                      </p:to>
                                    </p:set>
                                    <p:animEffect transition="in" filter="fade">
                                      <p:cBhvr>
                                        <p:cTn id="17"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435350" y="2277666"/>
            <a:ext cx="7365826" cy="1876863"/>
          </a:xfrm>
          <a:prstGeom prst="rect">
            <a:avLst/>
          </a:prstGeom>
          <a:noFill/>
        </p:spPr>
        <p:txBody>
          <a:bodyPr wrap="square" lIns="121861" tIns="60930" rIns="121861" bIns="60930">
            <a:spAutoFit/>
          </a:bodyPr>
          <a:lstStyle/>
          <a:p>
            <a:pPr indent="457200" defTabSz="1218753" fontAlgn="base">
              <a:lnSpc>
                <a:spcPct val="200000"/>
              </a:lnSpc>
              <a:spcBef>
                <a:spcPct val="0"/>
              </a:spcBef>
              <a:spcAft>
                <a:spcPct val="0"/>
              </a:spcAft>
              <a:defRPr/>
            </a:pPr>
            <a:r>
              <a:rPr lang="zh-CN" altLang="en-US" sz="2000"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不忘初心，牢记使命，高举中国特色社会主义伟大旗帜，决胜全面建成小康社会，夺取新时代中国特色社会主义伟大胜利，为实现中华民族伟大复兴的中国梦不懈奋斗。</a:t>
            </a:r>
            <a:endParaRPr lang="zh-CN" altLang="en-US" sz="2000" b="1"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6"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240000"/>
                    </a14:imgEffect>
                    <a14:imgEffect>
                      <a14:brightnessContrast bright="16000" contrast="19000"/>
                    </a14:imgEffect>
                  </a14:imgLayer>
                </a14:imgProps>
              </a:ext>
              <a:ext uri="{28A0092B-C50C-407E-A947-70E740481C1C}">
                <a14:useLocalDpi xmlns:a14="http://schemas.microsoft.com/office/drawing/2010/main"/>
              </a:ext>
            </a:extLst>
          </a:blip>
          <a:stretch>
            <a:fillRect/>
          </a:stretch>
        </p:blipFill>
        <p:spPr bwMode="auto">
          <a:xfrm>
            <a:off x="-25474" y="0"/>
            <a:ext cx="3653480" cy="68910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72" descr="红旗底条"/>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bright="7000"/>
                    </a14:imgEffect>
                  </a14:imgLayer>
                </a14:imgProps>
              </a:ext>
              <a:ext uri="{28A0092B-C50C-407E-A947-70E740481C1C}">
                <a14:useLocalDpi xmlns:a14="http://schemas.microsoft.com/office/drawing/2010/main"/>
              </a:ext>
            </a:extLst>
          </a:blip>
          <a:srcRect/>
          <a:stretch>
            <a:fillRect/>
          </a:stretch>
        </p:blipFill>
        <p:spPr bwMode="auto">
          <a:xfrm>
            <a:off x="-61915" y="5512575"/>
            <a:ext cx="13472475" cy="134701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3361328" y="462089"/>
            <a:ext cx="6625987" cy="1671561"/>
            <a:chOff x="3322420" y="636852"/>
            <a:chExt cx="5423316" cy="1368159"/>
          </a:xfrm>
        </p:grpSpPr>
        <p:grpSp>
          <p:nvGrpSpPr>
            <p:cNvPr id="15" name="组合 14"/>
            <p:cNvGrpSpPr/>
            <p:nvPr/>
          </p:nvGrpSpPr>
          <p:grpSpPr>
            <a:xfrm>
              <a:off x="4006974" y="988720"/>
              <a:ext cx="4738762" cy="664424"/>
              <a:chOff x="467545" y="1895344"/>
              <a:chExt cx="4335501" cy="469674"/>
            </a:xfrm>
          </p:grpSpPr>
          <p:pic>
            <p:nvPicPr>
              <p:cNvPr id="16" name="图片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467545" y="1895344"/>
                <a:ext cx="4335501" cy="469674"/>
              </a:xfrm>
              <a:prstGeom prst="rect">
                <a:avLst/>
              </a:prstGeom>
              <a:effectLst>
                <a:outerShdw blurRad="50800" dist="38100" dir="2700000" algn="tl" rotWithShape="0">
                  <a:prstClr val="black">
                    <a:alpha val="40000"/>
                  </a:prstClr>
                </a:outerShdw>
                <a:reflection blurRad="6350" stA="77000" endPos="42000" dir="5400000" sy="-100000" algn="bl" rotWithShape="0"/>
              </a:effectLst>
            </p:spPr>
          </p:pic>
          <p:sp>
            <p:nvSpPr>
              <p:cNvPr id="17" name="矩形 16"/>
              <p:cNvSpPr/>
              <p:nvPr/>
            </p:nvSpPr>
            <p:spPr>
              <a:xfrm>
                <a:off x="785978" y="1975419"/>
                <a:ext cx="3700261" cy="302726"/>
              </a:xfrm>
              <a:prstGeom prst="rect">
                <a:avLst/>
              </a:prstGeom>
            </p:spPr>
            <p:txBody>
              <a:bodyPr wrap="square">
                <a:spAutoFit/>
              </a:bodyPr>
              <a:lstStyle/>
              <a:p>
                <a:pPr algn="ctr" defTabSz="1218753">
                  <a:defRPr/>
                </a:pPr>
                <a:r>
                  <a:rPr lang="zh-CN" altLang="en-US" sz="2800" b="1" dirty="0" smtClean="0">
                    <a:gradFill>
                      <a:gsLst>
                        <a:gs pos="0">
                          <a:srgbClr val="FFFF00"/>
                        </a:gs>
                        <a:gs pos="50000">
                          <a:srgbClr val="FAD694"/>
                        </a:gs>
                        <a:gs pos="100000">
                          <a:schemeClr val="accent1">
                            <a:tint val="23500"/>
                            <a:satMod val="160000"/>
                          </a:schemeClr>
                        </a:gs>
                      </a:gsLst>
                      <a:lin ang="16200000" scaled="0"/>
                    </a:gradFill>
                    <a:effectLst>
                      <a:outerShdw blurRad="50800" dist="38100" dir="5400000" algn="t" rotWithShape="0">
                        <a:prstClr val="black">
                          <a:alpha val="40000"/>
                        </a:prstClr>
                      </a:outerShdw>
                    </a:effectLst>
                    <a:latin typeface="微软雅黑" pitchFamily="34" charset="-122"/>
                    <a:ea typeface="微软雅黑" pitchFamily="34" charset="-122"/>
                  </a:rPr>
                  <a:t>大会主题</a:t>
                </a:r>
                <a:endParaRPr lang="zh-CN" altLang="en-US" sz="2800" b="1" dirty="0">
                  <a:gradFill>
                    <a:gsLst>
                      <a:gs pos="0">
                        <a:srgbClr val="FFFF00"/>
                      </a:gs>
                      <a:gs pos="50000">
                        <a:srgbClr val="FAD694"/>
                      </a:gs>
                      <a:gs pos="100000">
                        <a:schemeClr val="accent1">
                          <a:tint val="23500"/>
                          <a:satMod val="160000"/>
                        </a:schemeClr>
                      </a:gs>
                    </a:gsLst>
                    <a:lin ang="16200000" scaled="0"/>
                  </a:gradFill>
                  <a:effectLst>
                    <a:outerShdw blurRad="50800" dist="38100" dir="5400000" algn="t" rotWithShape="0">
                      <a:prstClr val="black">
                        <a:alpha val="40000"/>
                      </a:prstClr>
                    </a:outerShdw>
                  </a:effectLst>
                  <a:latin typeface="微软雅黑" pitchFamily="34" charset="-122"/>
                  <a:ea typeface="微软雅黑" pitchFamily="34" charset="-122"/>
                </a:endParaRPr>
              </a:p>
            </p:txBody>
          </p:sp>
        </p:grpSp>
        <p:pic>
          <p:nvPicPr>
            <p:cNvPr id="13" name="Picture 2" descr="F:\桌面\党政机关\素材\党徽\Nipic_20180988_20150909113802527000.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322420" y="636852"/>
              <a:ext cx="1605632" cy="136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522768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iterate type="lt">
                                    <p:tmPct val="10000"/>
                                  </p:iterate>
                                  <p:childTnLst>
                                    <p:set>
                                      <p:cBhvr>
                                        <p:cTn id="20" dur="1" fill="hold">
                                          <p:stCondLst>
                                            <p:cond delay="0"/>
                                          </p:stCondLst>
                                        </p:cTn>
                                        <p:tgtEl>
                                          <p:spTgt spid="23"/>
                                        </p:tgtEl>
                                        <p:attrNameLst>
                                          <p:attrName>style.visibility</p:attrName>
                                        </p:attrNameLst>
                                      </p:cBhvr>
                                      <p:to>
                                        <p:strVal val="visible"/>
                                      </p:to>
                                    </p:set>
                                    <p:animEffect transition="in" filter="fade">
                                      <p:cBhvr>
                                        <p:cTn id="21"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406574" y="2133650"/>
            <a:ext cx="11449272" cy="2831484"/>
          </a:xfrm>
          <a:prstGeom prst="rect">
            <a:avLst/>
          </a:prstGeom>
          <a:noFill/>
        </p:spPr>
        <p:txBody>
          <a:bodyPr wrap="square" lIns="121861" tIns="60930" rIns="121861" bIns="60930">
            <a:spAutoFit/>
          </a:bodyPr>
          <a:lstStyle/>
          <a:p>
            <a:pPr indent="457200" defTabSz="1218753" fontAlgn="base">
              <a:lnSpc>
                <a:spcPct val="200000"/>
              </a:lnSpc>
              <a:spcBef>
                <a:spcPct val="0"/>
              </a:spcBef>
              <a:spcAft>
                <a:spcPct val="0"/>
              </a:spcAft>
              <a:defRPr/>
            </a:pPr>
            <a:r>
              <a:rPr lang="zh-CN" altLang="en-US"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加大生态系统保护力度。</a:t>
            </a:r>
            <a:r>
              <a:rPr lang="zh-CN" altLang="en-US" b="1"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完成 </a:t>
            </a:r>
            <a:endParaRPr lang="en-US" altLang="zh-CN"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a:p>
            <a:pPr indent="457200" defTabSz="1218753" fontAlgn="base">
              <a:lnSpc>
                <a:spcPct val="200000"/>
              </a:lnSpc>
              <a:spcBef>
                <a:spcPct val="0"/>
              </a:spcBef>
              <a:spcAft>
                <a:spcPct val="0"/>
              </a:spcAft>
              <a:defRPr/>
            </a:pPr>
            <a:r>
              <a:rPr lang="zh-CN" altLang="en-US" sz="4000"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生态保护红线、永久基本农田、城镇开发边界</a:t>
            </a:r>
            <a:endParaRPr lang="en-US" altLang="zh-CN" sz="4000"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a:p>
            <a:pPr indent="457200" defTabSz="1218753" fontAlgn="base">
              <a:lnSpc>
                <a:spcPct val="200000"/>
              </a:lnSpc>
              <a:spcBef>
                <a:spcPct val="0"/>
              </a:spcBef>
              <a:spcAft>
                <a:spcPct val="0"/>
              </a:spcAft>
              <a:defRPr/>
            </a:pPr>
            <a:r>
              <a:rPr lang="zh-CN" altLang="en-US"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                                                                                   三条控制线划定工作。                                </a:t>
            </a:r>
            <a:endParaRPr lang="zh-CN" altLang="en-US" b="1"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10" name="Picture 272" descr="红旗底条"/>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7000"/>
                    </a14:imgEffect>
                  </a14:imgLayer>
                </a14:imgProps>
              </a:ext>
              <a:ext uri="{28A0092B-C50C-407E-A947-70E740481C1C}">
                <a14:useLocalDpi xmlns:a14="http://schemas.microsoft.com/office/drawing/2010/main"/>
              </a:ext>
            </a:extLst>
          </a:blip>
          <a:srcRect/>
          <a:stretch>
            <a:fillRect/>
          </a:stretch>
        </p:blipFill>
        <p:spPr bwMode="auto">
          <a:xfrm>
            <a:off x="-61915" y="5512575"/>
            <a:ext cx="13472475" cy="134701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2998861" y="693490"/>
            <a:ext cx="5184577" cy="1671561"/>
            <a:chOff x="3322420" y="636852"/>
            <a:chExt cx="4387403" cy="1368159"/>
          </a:xfrm>
        </p:grpSpPr>
        <p:grpSp>
          <p:nvGrpSpPr>
            <p:cNvPr id="15" name="组合 14"/>
            <p:cNvGrpSpPr/>
            <p:nvPr/>
          </p:nvGrpSpPr>
          <p:grpSpPr>
            <a:xfrm>
              <a:off x="3665385" y="988719"/>
              <a:ext cx="4044438" cy="664424"/>
              <a:chOff x="155024" y="1895343"/>
              <a:chExt cx="3700261" cy="469674"/>
            </a:xfrm>
          </p:grpSpPr>
          <p:pic>
            <p:nvPicPr>
              <p:cNvPr id="16" name="图片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343001" y="1895343"/>
                <a:ext cx="3108988" cy="469674"/>
              </a:xfrm>
              <a:prstGeom prst="rect">
                <a:avLst/>
              </a:prstGeom>
              <a:effectLst>
                <a:outerShdw blurRad="50800" dist="38100" dir="2700000" algn="tl" rotWithShape="0">
                  <a:prstClr val="black">
                    <a:alpha val="40000"/>
                  </a:prstClr>
                </a:outerShdw>
                <a:reflection blurRad="6350" stA="77000" endPos="42000" dir="5400000" sy="-100000" algn="bl" rotWithShape="0"/>
              </a:effectLst>
            </p:spPr>
          </p:pic>
          <p:sp>
            <p:nvSpPr>
              <p:cNvPr id="17" name="矩形 16"/>
              <p:cNvSpPr/>
              <p:nvPr/>
            </p:nvSpPr>
            <p:spPr>
              <a:xfrm>
                <a:off x="155024" y="1978818"/>
                <a:ext cx="3700261" cy="302726"/>
              </a:xfrm>
              <a:prstGeom prst="rect">
                <a:avLst/>
              </a:prstGeom>
            </p:spPr>
            <p:txBody>
              <a:bodyPr wrap="square">
                <a:spAutoFit/>
              </a:bodyPr>
              <a:lstStyle/>
              <a:p>
                <a:pPr algn="ctr" defTabSz="1218753">
                  <a:defRPr/>
                </a:pPr>
                <a:r>
                  <a:rPr lang="zh-CN" altLang="en-US" sz="2800" b="1" dirty="0" smtClean="0">
                    <a:gradFill>
                      <a:gsLst>
                        <a:gs pos="0">
                          <a:srgbClr val="FFFF00"/>
                        </a:gs>
                        <a:gs pos="50000">
                          <a:srgbClr val="FAD694"/>
                        </a:gs>
                        <a:gs pos="100000">
                          <a:schemeClr val="accent1">
                            <a:tint val="23500"/>
                            <a:satMod val="160000"/>
                          </a:schemeClr>
                        </a:gs>
                      </a:gsLst>
                      <a:lin ang="16200000" scaled="0"/>
                    </a:gradFill>
                    <a:effectLst>
                      <a:outerShdw blurRad="50800" dist="38100" dir="5400000" algn="t" rotWithShape="0">
                        <a:prstClr val="black">
                          <a:alpha val="40000"/>
                        </a:prstClr>
                      </a:outerShdw>
                    </a:effectLst>
                    <a:latin typeface="微软雅黑" pitchFamily="34" charset="-122"/>
                    <a:ea typeface="微软雅黑" pitchFamily="34" charset="-122"/>
                  </a:rPr>
                  <a:t>三条控制线</a:t>
                </a:r>
                <a:endParaRPr lang="zh-CN" altLang="en-US" sz="2800" b="1" dirty="0">
                  <a:gradFill>
                    <a:gsLst>
                      <a:gs pos="0">
                        <a:srgbClr val="FFFF00"/>
                      </a:gs>
                      <a:gs pos="50000">
                        <a:srgbClr val="FAD694"/>
                      </a:gs>
                      <a:gs pos="100000">
                        <a:schemeClr val="accent1">
                          <a:tint val="23500"/>
                          <a:satMod val="160000"/>
                        </a:schemeClr>
                      </a:gs>
                    </a:gsLst>
                    <a:lin ang="16200000" scaled="0"/>
                  </a:gradFill>
                  <a:effectLst>
                    <a:outerShdw blurRad="50800" dist="38100" dir="5400000" algn="t" rotWithShape="0">
                      <a:prstClr val="black">
                        <a:alpha val="40000"/>
                      </a:prstClr>
                    </a:outerShdw>
                  </a:effectLst>
                  <a:latin typeface="微软雅黑" pitchFamily="34" charset="-122"/>
                  <a:ea typeface="微软雅黑" pitchFamily="34" charset="-122"/>
                </a:endParaRPr>
              </a:p>
            </p:txBody>
          </p:sp>
        </p:grpSp>
        <p:pic>
          <p:nvPicPr>
            <p:cNvPr id="13" name="Picture 2" descr="F:\桌面\党政机关\素材\党徽\Nipic_20180988_20150909113802527000.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22420" y="636852"/>
              <a:ext cx="1605632" cy="136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039940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406574" y="2133650"/>
            <a:ext cx="11449272" cy="3323926"/>
          </a:xfrm>
          <a:prstGeom prst="rect">
            <a:avLst/>
          </a:prstGeom>
          <a:noFill/>
        </p:spPr>
        <p:txBody>
          <a:bodyPr wrap="square" lIns="121861" tIns="60930" rIns="121861" bIns="60930">
            <a:spAutoFit/>
          </a:bodyPr>
          <a:lstStyle/>
          <a:p>
            <a:pPr indent="457200" defTabSz="1218753" fontAlgn="base">
              <a:lnSpc>
                <a:spcPct val="200000"/>
              </a:lnSpc>
              <a:spcBef>
                <a:spcPct val="0"/>
              </a:spcBef>
              <a:spcAft>
                <a:spcPct val="0"/>
              </a:spcAft>
              <a:defRPr/>
            </a:pPr>
            <a:r>
              <a:rPr lang="zh-CN" altLang="en-US" sz="4000"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从全面建成小康</a:t>
            </a:r>
            <a:endParaRPr lang="en-US" altLang="zh-CN"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a:p>
            <a:pPr indent="457200" defTabSz="1218753" fontAlgn="base">
              <a:lnSpc>
                <a:spcPct val="200000"/>
              </a:lnSpc>
              <a:spcBef>
                <a:spcPct val="0"/>
              </a:spcBef>
              <a:spcAft>
                <a:spcPct val="0"/>
              </a:spcAft>
              <a:defRPr/>
            </a:pPr>
            <a:r>
              <a:rPr lang="zh-CN" altLang="en-US" sz="4000"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                                社会主义现代化强国</a:t>
            </a:r>
            <a:endParaRPr lang="en-US" altLang="zh-CN" sz="4000"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a:p>
            <a:pPr indent="457200" defTabSz="1218753" fontAlgn="base">
              <a:lnSpc>
                <a:spcPct val="200000"/>
              </a:lnSpc>
              <a:spcBef>
                <a:spcPct val="0"/>
              </a:spcBef>
              <a:spcAft>
                <a:spcPct val="0"/>
              </a:spcAft>
              <a:defRPr/>
            </a:pPr>
            <a:r>
              <a:rPr lang="zh-CN" altLang="en-US"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    </a:t>
            </a:r>
            <a:endParaRPr lang="zh-CN" altLang="en-US" b="1"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10" name="Picture 272" descr="红旗底条"/>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7000"/>
                    </a14:imgEffect>
                  </a14:imgLayer>
                </a14:imgProps>
              </a:ext>
              <a:ext uri="{28A0092B-C50C-407E-A947-70E740481C1C}">
                <a14:useLocalDpi xmlns:a14="http://schemas.microsoft.com/office/drawing/2010/main"/>
              </a:ext>
            </a:extLst>
          </a:blip>
          <a:srcRect/>
          <a:stretch>
            <a:fillRect/>
          </a:stretch>
        </p:blipFill>
        <p:spPr bwMode="auto">
          <a:xfrm>
            <a:off x="-61915" y="5512575"/>
            <a:ext cx="13472475" cy="134701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2998861" y="693490"/>
            <a:ext cx="5184577" cy="1671561"/>
            <a:chOff x="3322420" y="636852"/>
            <a:chExt cx="4387403" cy="1368159"/>
          </a:xfrm>
        </p:grpSpPr>
        <p:grpSp>
          <p:nvGrpSpPr>
            <p:cNvPr id="15" name="组合 14"/>
            <p:cNvGrpSpPr/>
            <p:nvPr/>
          </p:nvGrpSpPr>
          <p:grpSpPr>
            <a:xfrm>
              <a:off x="3665385" y="988719"/>
              <a:ext cx="4044438" cy="664424"/>
              <a:chOff x="155024" y="1895343"/>
              <a:chExt cx="3700261" cy="469674"/>
            </a:xfrm>
          </p:grpSpPr>
          <p:pic>
            <p:nvPicPr>
              <p:cNvPr id="16" name="图片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343001" y="1895343"/>
                <a:ext cx="3108988" cy="469674"/>
              </a:xfrm>
              <a:prstGeom prst="rect">
                <a:avLst/>
              </a:prstGeom>
              <a:effectLst>
                <a:outerShdw blurRad="50800" dist="38100" dir="2700000" algn="tl" rotWithShape="0">
                  <a:prstClr val="black">
                    <a:alpha val="40000"/>
                  </a:prstClr>
                </a:outerShdw>
                <a:reflection blurRad="6350" stA="77000" endPos="42000" dir="5400000" sy="-100000" algn="bl" rotWithShape="0"/>
              </a:effectLst>
            </p:spPr>
          </p:pic>
          <p:sp>
            <p:nvSpPr>
              <p:cNvPr id="17" name="矩形 16"/>
              <p:cNvSpPr/>
              <p:nvPr/>
            </p:nvSpPr>
            <p:spPr>
              <a:xfrm>
                <a:off x="155024" y="1978818"/>
                <a:ext cx="3700261" cy="302726"/>
              </a:xfrm>
              <a:prstGeom prst="rect">
                <a:avLst/>
              </a:prstGeom>
            </p:spPr>
            <p:txBody>
              <a:bodyPr wrap="square">
                <a:spAutoFit/>
              </a:bodyPr>
              <a:lstStyle/>
              <a:p>
                <a:pPr algn="ctr" defTabSz="1218753">
                  <a:defRPr/>
                </a:pPr>
                <a:r>
                  <a:rPr lang="zh-CN" altLang="en-US" sz="2800" b="1" dirty="0" smtClean="0">
                    <a:gradFill>
                      <a:gsLst>
                        <a:gs pos="0">
                          <a:srgbClr val="FFFF00"/>
                        </a:gs>
                        <a:gs pos="50000">
                          <a:srgbClr val="FAD694"/>
                        </a:gs>
                        <a:gs pos="100000">
                          <a:schemeClr val="accent1">
                            <a:tint val="23500"/>
                            <a:satMod val="160000"/>
                          </a:schemeClr>
                        </a:gs>
                      </a:gsLst>
                      <a:lin ang="16200000" scaled="0"/>
                    </a:gradFill>
                    <a:effectLst>
                      <a:outerShdw blurRad="50800" dist="38100" dir="5400000" algn="t" rotWithShape="0">
                        <a:prstClr val="black">
                          <a:alpha val="40000"/>
                        </a:prstClr>
                      </a:outerShdw>
                    </a:effectLst>
                    <a:latin typeface="微软雅黑" pitchFamily="34" charset="-122"/>
                    <a:ea typeface="微软雅黑" pitchFamily="34" charset="-122"/>
                  </a:rPr>
                  <a:t>新的奋斗目标</a:t>
                </a:r>
                <a:endParaRPr lang="zh-CN" altLang="en-US" sz="2800" b="1" dirty="0">
                  <a:gradFill>
                    <a:gsLst>
                      <a:gs pos="0">
                        <a:srgbClr val="FFFF00"/>
                      </a:gs>
                      <a:gs pos="50000">
                        <a:srgbClr val="FAD694"/>
                      </a:gs>
                      <a:gs pos="100000">
                        <a:schemeClr val="accent1">
                          <a:tint val="23500"/>
                          <a:satMod val="160000"/>
                        </a:schemeClr>
                      </a:gs>
                    </a:gsLst>
                    <a:lin ang="16200000" scaled="0"/>
                  </a:gradFill>
                  <a:effectLst>
                    <a:outerShdw blurRad="50800" dist="38100" dir="5400000" algn="t" rotWithShape="0">
                      <a:prstClr val="black">
                        <a:alpha val="40000"/>
                      </a:prstClr>
                    </a:outerShdw>
                  </a:effectLst>
                  <a:latin typeface="微软雅黑" pitchFamily="34" charset="-122"/>
                  <a:ea typeface="微软雅黑" pitchFamily="34" charset="-122"/>
                </a:endParaRPr>
              </a:p>
            </p:txBody>
          </p:sp>
        </p:grpSp>
        <p:pic>
          <p:nvPicPr>
            <p:cNvPr id="13" name="Picture 2" descr="F:\桌面\党政机关\素材\党徽\Nipic_20180988_20150909113802527000.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22420" y="636852"/>
              <a:ext cx="1605632" cy="136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p:nvPr/>
        </p:nvSpPr>
        <p:spPr>
          <a:xfrm>
            <a:off x="5078671" y="3332606"/>
            <a:ext cx="576064" cy="461665"/>
          </a:xfrm>
          <a:prstGeom prst="rect">
            <a:avLst/>
          </a:prstGeom>
          <a:noFill/>
        </p:spPr>
        <p:txBody>
          <a:bodyPr wrap="square" rtlCol="0">
            <a:spAutoFit/>
          </a:bodyPr>
          <a:lstStyle/>
          <a:p>
            <a:r>
              <a:rPr lang="zh-CN" altLang="en-US" b="1" dirty="0" smtClean="0">
                <a:solidFill>
                  <a:srgbClr val="FFFF66"/>
                </a:solidFill>
                <a:effectLst>
                  <a:outerShdw blurRad="38100" dist="38100" dir="2700000" algn="tl">
                    <a:srgbClr val="000000">
                      <a:alpha val="43137"/>
                    </a:srgbClr>
                  </a:outerShdw>
                </a:effectLst>
              </a:rPr>
              <a:t>到</a:t>
            </a:r>
            <a:endParaRPr lang="zh-CN" altLang="en-US" b="1" dirty="0">
              <a:solidFill>
                <a:srgbClr val="FFFF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646321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23"/>
                                        </p:tgtEl>
                                        <p:attrNameLst>
                                          <p:attrName>style.visibility</p:attrName>
                                        </p:attrNameLst>
                                      </p:cBhvr>
                                      <p:to>
                                        <p:strVal val="visible"/>
                                      </p:to>
                                    </p:set>
                                    <p:animEffect transition="in" filter="fade">
                                      <p:cBhvr>
                                        <p:cTn id="17" dur="750"/>
                                        <p:tgtEl>
                                          <p:spTgt spid="2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1411721" y="405458"/>
            <a:ext cx="5823159" cy="575867"/>
          </a:xfrm>
          <a:prstGeom prst="rect">
            <a:avLst/>
          </a:prstGeom>
        </p:spPr>
        <p:txBody>
          <a:bodyPr>
            <a:noAutofit/>
          </a:bodyPr>
          <a:lstStyle/>
          <a:p>
            <a:pPr marL="0" indent="0" defTabSz="1218753" fontAlgn="base">
              <a:spcBef>
                <a:spcPct val="0"/>
              </a:spcBef>
              <a:spcAft>
                <a:spcPct val="0"/>
              </a:spcAft>
              <a:buNone/>
              <a:defRPr/>
            </a:pPr>
            <a:r>
              <a:rPr lang="zh-CN" altLang="en-US" sz="2400"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两个阶段</a:t>
            </a:r>
            <a:endParaRPr lang="zh-CN" altLang="en-US" sz="2400" b="1"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0" name="圆角矩形 19"/>
          <p:cNvSpPr/>
          <p:nvPr/>
        </p:nvSpPr>
        <p:spPr>
          <a:xfrm>
            <a:off x="2134766" y="2349674"/>
            <a:ext cx="7467835" cy="1152128"/>
          </a:xfrm>
          <a:prstGeom prst="roundRect">
            <a:avLst>
              <a:gd name="adj" fmla="val 0"/>
            </a:avLst>
          </a:prstGeom>
          <a:solidFill>
            <a:sysClr val="window" lastClr="FFFFFF"/>
          </a:solidFill>
          <a:ln w="12700" cap="flat" cmpd="sng" algn="ctr">
            <a:solidFill>
              <a:srgbClr val="C00000"/>
            </a:solidFill>
            <a:prstDash val="solid"/>
          </a:ln>
          <a:effectLst/>
          <a:sp3d prstMaterial="metal">
            <a:bevelT w="38100" h="57150" prst="angle"/>
          </a:sp3d>
        </p:spPr>
        <p:txBody>
          <a:bodyPr wrap="square" anchor="ctr">
            <a:normAutofit/>
          </a:bodyPr>
          <a:lstStyle/>
          <a:p>
            <a:pPr indent="457200" defTabSz="914400"/>
            <a:endParaRPr lang="zh-CN" altLang="en-US" sz="1800"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2218855" y="2431341"/>
            <a:ext cx="1746632" cy="913858"/>
            <a:chOff x="717476" y="1291449"/>
            <a:chExt cx="2054324" cy="1106750"/>
          </a:xfrm>
        </p:grpSpPr>
        <p:sp>
          <p:nvSpPr>
            <p:cNvPr id="22" name="圆角矩形 21"/>
            <p:cNvSpPr/>
            <p:nvPr/>
          </p:nvSpPr>
          <p:spPr>
            <a:xfrm>
              <a:off x="717476" y="1291449"/>
              <a:ext cx="2054324" cy="1106750"/>
            </a:xfrm>
            <a:prstGeom prst="roundRect">
              <a:avLst>
                <a:gd name="adj" fmla="val 1088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3200" b="1">
                <a:solidFill>
                  <a:schemeClr val="bg1"/>
                </a:solidFill>
                <a:latin typeface="微软雅黑" pitchFamily="34" charset="-122"/>
                <a:ea typeface="微软雅黑" pitchFamily="34" charset="-122"/>
              </a:endParaRPr>
            </a:p>
          </p:txBody>
        </p:sp>
        <p:sp>
          <p:nvSpPr>
            <p:cNvPr id="24" name="TextBox 23"/>
            <p:cNvSpPr txBox="1"/>
            <p:nvPr/>
          </p:nvSpPr>
          <p:spPr>
            <a:xfrm>
              <a:off x="872653" y="1541372"/>
              <a:ext cx="1749627" cy="581474"/>
            </a:xfrm>
            <a:prstGeom prst="rect">
              <a:avLst/>
            </a:prstGeom>
            <a:noFill/>
          </p:spPr>
          <p:txBody>
            <a:bodyPr wrap="square" rtlCol="0">
              <a:spAutoFit/>
            </a:bodyPr>
            <a:lstStyle/>
            <a:p>
              <a:pPr algn="ctr">
                <a:lnSpc>
                  <a:spcPct val="120000"/>
                </a:lnSpc>
              </a:pPr>
              <a:r>
                <a:rPr lang="zh-CN" altLang="en-US" sz="2100" b="1" dirty="0" smtClean="0">
                  <a:solidFill>
                    <a:schemeClr val="bg1"/>
                  </a:solidFill>
                  <a:latin typeface="微软雅黑" panose="020B0503020204020204" pitchFamily="34" charset="-122"/>
                  <a:ea typeface="微软雅黑" panose="020B0503020204020204" pitchFamily="34" charset="-122"/>
                </a:rPr>
                <a:t>第一阶段</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sp>
        <p:nvSpPr>
          <p:cNvPr id="25" name="文本框 58"/>
          <p:cNvSpPr txBox="1"/>
          <p:nvPr/>
        </p:nvSpPr>
        <p:spPr>
          <a:xfrm>
            <a:off x="4151081" y="2536643"/>
            <a:ext cx="5328501" cy="759459"/>
          </a:xfrm>
          <a:prstGeom prst="rect">
            <a:avLst/>
          </a:prstGeom>
          <a:noFill/>
        </p:spPr>
        <p:txBody>
          <a:bodyPr wrap="square" lIns="93745" tIns="46873" rIns="93745" bIns="46873" rtlCol="0">
            <a:spAutoFit/>
          </a:bodyPr>
          <a:lstStyle/>
          <a:p>
            <a:pPr defTabSz="914400">
              <a:lnSpc>
                <a:spcPct val="120000"/>
              </a:lnSpc>
            </a:pPr>
            <a:r>
              <a:rPr lang="zh-CN" altLang="en-US" sz="1800" kern="0" dirty="0" smtClean="0">
                <a:solidFill>
                  <a:srgbClr val="C00000"/>
                </a:solidFill>
                <a:latin typeface="微软雅黑" panose="020B0503020204020204" pitchFamily="34" charset="-122"/>
                <a:ea typeface="微软雅黑" panose="020B0503020204020204" pitchFamily="34" charset="-122"/>
              </a:rPr>
              <a:t>从</a:t>
            </a:r>
            <a:r>
              <a:rPr lang="en-US" altLang="zh-CN" sz="1800" kern="0" dirty="0" smtClean="0">
                <a:solidFill>
                  <a:srgbClr val="C00000"/>
                </a:solidFill>
                <a:latin typeface="微软雅黑" panose="020B0503020204020204" pitchFamily="34" charset="-122"/>
                <a:ea typeface="微软雅黑" panose="020B0503020204020204" pitchFamily="34" charset="-122"/>
              </a:rPr>
              <a:t>2020</a:t>
            </a:r>
            <a:r>
              <a:rPr lang="zh-CN" altLang="en-US" sz="1800" kern="0" dirty="0" smtClean="0">
                <a:solidFill>
                  <a:srgbClr val="C00000"/>
                </a:solidFill>
                <a:latin typeface="微软雅黑" panose="020B0503020204020204" pitchFamily="34" charset="-122"/>
                <a:ea typeface="微软雅黑" panose="020B0503020204020204" pitchFamily="34" charset="-122"/>
              </a:rPr>
              <a:t>年到</a:t>
            </a:r>
            <a:r>
              <a:rPr lang="en-US" altLang="zh-CN" sz="1800" kern="0" dirty="0" smtClean="0">
                <a:solidFill>
                  <a:srgbClr val="C00000"/>
                </a:solidFill>
                <a:latin typeface="微软雅黑" panose="020B0503020204020204" pitchFamily="34" charset="-122"/>
                <a:ea typeface="微软雅黑" panose="020B0503020204020204" pitchFamily="34" charset="-122"/>
              </a:rPr>
              <a:t>2035</a:t>
            </a:r>
            <a:r>
              <a:rPr lang="zh-CN" altLang="en-US" sz="1800" kern="0" dirty="0" smtClean="0">
                <a:solidFill>
                  <a:srgbClr val="C00000"/>
                </a:solidFill>
                <a:latin typeface="微软雅黑" panose="020B0503020204020204" pitchFamily="34" charset="-122"/>
                <a:ea typeface="微软雅黑" panose="020B0503020204020204" pitchFamily="34" charset="-122"/>
              </a:rPr>
              <a:t>年，在全面建成小康社会的基础上，再奋斗十五年，基本实现社会主义现代化。</a:t>
            </a:r>
            <a:endParaRPr lang="en-US" altLang="zh-CN" sz="1800" kern="0" dirty="0">
              <a:solidFill>
                <a:srgbClr val="C00000"/>
              </a:solidFill>
              <a:latin typeface="微软雅黑" panose="020B0503020204020204" pitchFamily="34" charset="-122"/>
              <a:ea typeface="微软雅黑" panose="020B0503020204020204" pitchFamily="34" charset="-122"/>
            </a:endParaRPr>
          </a:p>
        </p:txBody>
      </p:sp>
      <p:sp>
        <p:nvSpPr>
          <p:cNvPr id="26" name="圆角矩形 25"/>
          <p:cNvSpPr/>
          <p:nvPr/>
        </p:nvSpPr>
        <p:spPr>
          <a:xfrm>
            <a:off x="2169581" y="3783606"/>
            <a:ext cx="7467835" cy="1446388"/>
          </a:xfrm>
          <a:prstGeom prst="roundRect">
            <a:avLst>
              <a:gd name="adj" fmla="val 0"/>
            </a:avLst>
          </a:prstGeom>
          <a:solidFill>
            <a:sysClr val="window" lastClr="FFFFFF"/>
          </a:solidFill>
          <a:ln w="12700" cap="flat" cmpd="sng" algn="ctr">
            <a:solidFill>
              <a:srgbClr val="C00000"/>
            </a:solidFill>
            <a:prstDash val="solid"/>
          </a:ln>
          <a:effectLst/>
          <a:sp3d prstMaterial="metal">
            <a:bevelT w="38100" h="57150" prst="angle"/>
          </a:sp3d>
        </p:spPr>
        <p:txBody>
          <a:bodyPr wrap="square" anchor="ctr">
            <a:normAutofit/>
          </a:bodyPr>
          <a:lstStyle/>
          <a:p>
            <a:pPr indent="457200" defTabSz="914400"/>
            <a:endParaRPr lang="zh-CN" altLang="en-US" sz="1800"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27" name="文本框 58"/>
          <p:cNvSpPr txBox="1"/>
          <p:nvPr/>
        </p:nvSpPr>
        <p:spPr>
          <a:xfrm>
            <a:off x="4245860" y="3855261"/>
            <a:ext cx="5233722" cy="1202657"/>
          </a:xfrm>
          <a:prstGeom prst="rect">
            <a:avLst/>
          </a:prstGeom>
          <a:noFill/>
        </p:spPr>
        <p:txBody>
          <a:bodyPr wrap="square" lIns="93745" tIns="46873" rIns="93745" bIns="46873" rtlCol="0">
            <a:spAutoFit/>
          </a:bodyPr>
          <a:lstStyle/>
          <a:p>
            <a:pPr defTabSz="914400">
              <a:lnSpc>
                <a:spcPct val="120000"/>
              </a:lnSpc>
            </a:pPr>
            <a:r>
              <a:rPr lang="zh-CN" altLang="en-US" sz="2000" kern="0" dirty="0" smtClean="0">
                <a:solidFill>
                  <a:srgbClr val="C00000"/>
                </a:solidFill>
                <a:latin typeface="微软雅黑" panose="020B0503020204020204" pitchFamily="34" charset="-122"/>
                <a:ea typeface="微软雅黑" panose="020B0503020204020204" pitchFamily="34" charset="-122"/>
              </a:rPr>
              <a:t>从</a:t>
            </a:r>
            <a:r>
              <a:rPr lang="en-US" altLang="zh-CN" sz="2000" kern="0" dirty="0" smtClean="0">
                <a:solidFill>
                  <a:srgbClr val="C00000"/>
                </a:solidFill>
                <a:latin typeface="微软雅黑" panose="020B0503020204020204" pitchFamily="34" charset="-122"/>
                <a:ea typeface="微软雅黑" panose="020B0503020204020204" pitchFamily="34" charset="-122"/>
              </a:rPr>
              <a:t>2035</a:t>
            </a:r>
            <a:r>
              <a:rPr lang="zh-CN" altLang="en-US" sz="2000" kern="0" dirty="0" smtClean="0">
                <a:solidFill>
                  <a:srgbClr val="C00000"/>
                </a:solidFill>
                <a:latin typeface="微软雅黑" panose="020B0503020204020204" pitchFamily="34" charset="-122"/>
                <a:ea typeface="微软雅黑" panose="020B0503020204020204" pitchFamily="34" charset="-122"/>
              </a:rPr>
              <a:t>年到本世纪中叶，在基本实现现代化的基础上，再奋斗十五年，把我国建成富强民主文明和谐美丽的社会主义现代化强国。</a:t>
            </a:r>
            <a:endParaRPr lang="en-US" altLang="zh-CN" sz="2000" kern="0" dirty="0">
              <a:solidFill>
                <a:srgbClr val="C00000"/>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2255891" y="4028104"/>
            <a:ext cx="1746632" cy="913858"/>
            <a:chOff x="717476" y="1291449"/>
            <a:chExt cx="2054324" cy="1106750"/>
          </a:xfrm>
        </p:grpSpPr>
        <p:sp>
          <p:nvSpPr>
            <p:cNvPr id="33" name="圆角矩形 32"/>
            <p:cNvSpPr/>
            <p:nvPr/>
          </p:nvSpPr>
          <p:spPr>
            <a:xfrm>
              <a:off x="717476" y="1291449"/>
              <a:ext cx="2054324" cy="1106750"/>
            </a:xfrm>
            <a:prstGeom prst="roundRect">
              <a:avLst>
                <a:gd name="adj" fmla="val 1088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3200" b="1">
                <a:solidFill>
                  <a:schemeClr val="bg1"/>
                </a:solidFill>
                <a:latin typeface="微软雅黑" pitchFamily="34" charset="-122"/>
                <a:ea typeface="微软雅黑" pitchFamily="34" charset="-122"/>
              </a:endParaRPr>
            </a:p>
          </p:txBody>
        </p:sp>
        <p:sp>
          <p:nvSpPr>
            <p:cNvPr id="34" name="TextBox 33"/>
            <p:cNvSpPr txBox="1"/>
            <p:nvPr/>
          </p:nvSpPr>
          <p:spPr>
            <a:xfrm>
              <a:off x="913786" y="1528407"/>
              <a:ext cx="1629307" cy="581474"/>
            </a:xfrm>
            <a:prstGeom prst="rect">
              <a:avLst/>
            </a:prstGeom>
            <a:noFill/>
          </p:spPr>
          <p:txBody>
            <a:bodyPr wrap="square" rtlCol="0">
              <a:spAutoFit/>
            </a:bodyPr>
            <a:lstStyle/>
            <a:p>
              <a:pPr algn="ctr">
                <a:lnSpc>
                  <a:spcPct val="120000"/>
                </a:lnSpc>
              </a:pPr>
              <a:r>
                <a:rPr lang="zh-CN" altLang="en-US" sz="2100" b="1" dirty="0" smtClean="0">
                  <a:solidFill>
                    <a:schemeClr val="bg1"/>
                  </a:solidFill>
                  <a:latin typeface="微软雅黑" panose="020B0503020204020204" pitchFamily="34" charset="-122"/>
                  <a:ea typeface="微软雅黑" panose="020B0503020204020204" pitchFamily="34" charset="-122"/>
                </a:rPr>
                <a:t>第二阶段</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7969938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par>
                          <p:cTn id="14" fill="hold">
                            <p:stCondLst>
                              <p:cond delay="500"/>
                            </p:stCondLst>
                            <p:childTnLst>
                              <p:par>
                                <p:cTn id="15" presetID="10" presetClass="entr" presetSubtype="0" fill="hold" grpId="0" nodeType="afterEffect">
                                  <p:stCondLst>
                                    <p:cond delay="25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grpId="0" nodeType="withEffect">
                                  <p:stCondLst>
                                    <p:cond delay="25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P spid="26" grpId="0" animBg="1"/>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Autofit/>
          </a:bodyPr>
          <a:lstStyle/>
          <a:p>
            <a:pPr defTabSz="1218753" fontAlgn="base">
              <a:spcBef>
                <a:spcPct val="0"/>
              </a:spcBef>
              <a:spcAft>
                <a:spcPct val="0"/>
              </a:spcAft>
              <a:defRPr/>
            </a:pPr>
            <a:r>
              <a:rPr lang="zh-CN" altLang="en-US"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社会主义现代化强国</a:t>
            </a:r>
            <a:endParaRPr lang="zh-CN" altLang="en-US"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13" name="Freeform 5"/>
          <p:cNvSpPr>
            <a:spLocks/>
          </p:cNvSpPr>
          <p:nvPr/>
        </p:nvSpPr>
        <p:spPr bwMode="auto">
          <a:xfrm rot="16200000">
            <a:off x="5016806" y="2288559"/>
            <a:ext cx="1935882" cy="379879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rgbClr val="C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02" tIns="60951" rIns="121902" bIns="60951" numCol="1" anchor="t" anchorCtr="0" compatLnSpc="1">
            <a:prstTxWarp prst="textNoShape">
              <a:avLst/>
            </a:prstTxWarp>
          </a:bodyPr>
          <a:lstStyle/>
          <a:p>
            <a:pPr marL="0" marR="0" lvl="0" indent="0" defTabSz="9142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lumMod val="50000"/>
                </a:sysClr>
              </a:solidFill>
              <a:effectLst/>
              <a:uLnTx/>
              <a:uFillTx/>
              <a:latin typeface="造字工房悦黑（非商用）常规体"/>
              <a:ea typeface="造字工房悦黑（非商用）常规体"/>
            </a:endParaRPr>
          </a:p>
        </p:txBody>
      </p:sp>
      <p:grpSp>
        <p:nvGrpSpPr>
          <p:cNvPr id="114" name="组合 113"/>
          <p:cNvGrpSpPr/>
          <p:nvPr/>
        </p:nvGrpSpPr>
        <p:grpSpPr>
          <a:xfrm>
            <a:off x="4875745" y="3867043"/>
            <a:ext cx="2283892" cy="2299055"/>
            <a:chOff x="4952004" y="3526616"/>
            <a:chExt cx="2457067" cy="2473381"/>
          </a:xfrm>
        </p:grpSpPr>
        <p:sp>
          <p:nvSpPr>
            <p:cNvPr id="115" name="Oval 54"/>
            <p:cNvSpPr/>
            <p:nvPr/>
          </p:nvSpPr>
          <p:spPr>
            <a:xfrm>
              <a:off x="4952004" y="3526616"/>
              <a:ext cx="2457067" cy="2473381"/>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en-US" sz="1800" b="1">
                <a:solidFill>
                  <a:schemeClr val="bg1"/>
                </a:solidFill>
                <a:latin typeface="微软雅黑" pitchFamily="34" charset="-122"/>
                <a:ea typeface="微软雅黑" pitchFamily="34" charset="-122"/>
              </a:endParaRPr>
            </a:p>
          </p:txBody>
        </p:sp>
        <p:sp>
          <p:nvSpPr>
            <p:cNvPr id="116" name="文本框 181"/>
            <p:cNvSpPr txBox="1"/>
            <p:nvPr/>
          </p:nvSpPr>
          <p:spPr>
            <a:xfrm>
              <a:off x="5411782" y="4183820"/>
              <a:ext cx="1603026" cy="1291344"/>
            </a:xfrm>
            <a:prstGeom prst="rect">
              <a:avLst/>
            </a:prstGeom>
            <a:noFill/>
          </p:spPr>
          <p:txBody>
            <a:bodyPr wrap="square" rtlCol="0">
              <a:spAutoFit/>
            </a:bodyPr>
            <a:lstStyle/>
            <a:p>
              <a:pPr marL="0" marR="0" lvl="0" indent="0" algn="ctr" defTabSz="914400" eaLnBrk="1" fontAlgn="base" latinLnBrk="0" hangingPunct="1">
                <a:spcBef>
                  <a:spcPct val="0"/>
                </a:spcBef>
                <a:spcAft>
                  <a:spcPct val="0"/>
                </a:spcAft>
                <a:buClrTx/>
                <a:buSzTx/>
                <a:buFontTx/>
                <a:buNone/>
                <a:tabLst/>
                <a:defRPr/>
              </a:pPr>
              <a:r>
                <a:rPr kumimoji="0" lang="zh-CN" altLang="en-US" b="1" i="0" u="none" strike="noStrike" kern="0" cap="none" spc="0" normalizeH="0" baseline="0" noProof="0" dirty="0" smtClean="0">
                  <a:ln>
                    <a:noFill/>
                  </a:ln>
                  <a:solidFill>
                    <a:schemeClr val="bg1"/>
                  </a:solidFill>
                  <a:effectLst/>
                  <a:uLnTx/>
                  <a:uFillTx/>
                  <a:sym typeface="Lato Light" charset="0"/>
                </a:rPr>
                <a:t>社会主义现代化  奋斗目标</a:t>
              </a:r>
              <a:endParaRPr kumimoji="0" lang="en-US" altLang="zh-CN" b="1" i="0" u="none" strike="noStrike" kern="0" cap="none" spc="0" normalizeH="0" baseline="0" noProof="0" dirty="0">
                <a:ln>
                  <a:noFill/>
                </a:ln>
                <a:solidFill>
                  <a:schemeClr val="bg1"/>
                </a:solidFill>
                <a:effectLst/>
                <a:uLnTx/>
                <a:uFillTx/>
                <a:sym typeface="Lato Light" charset="0"/>
              </a:endParaRPr>
            </a:p>
          </p:txBody>
        </p:sp>
      </p:grpSp>
      <p:grpSp>
        <p:nvGrpSpPr>
          <p:cNvPr id="117" name="组合 116"/>
          <p:cNvGrpSpPr/>
          <p:nvPr/>
        </p:nvGrpSpPr>
        <p:grpSpPr>
          <a:xfrm>
            <a:off x="3862958" y="5091179"/>
            <a:ext cx="359954" cy="363835"/>
            <a:chOff x="3764475" y="5190972"/>
            <a:chExt cx="719907" cy="683002"/>
          </a:xfrm>
        </p:grpSpPr>
        <p:sp>
          <p:nvSpPr>
            <p:cNvPr id="118" name="Oval 6"/>
            <p:cNvSpPr/>
            <p:nvPr/>
          </p:nvSpPr>
          <p:spPr>
            <a:xfrm>
              <a:off x="3785181" y="5190972"/>
              <a:ext cx="678496" cy="683002"/>
            </a:xfrm>
            <a:prstGeom prst="ellipse">
              <a:avLst/>
            </a:prstGeom>
            <a:gradFill flip="none" rotWithShape="1">
              <a:gsLst>
                <a:gs pos="0">
                  <a:srgbClr val="BB1717"/>
                </a:gs>
                <a:gs pos="100000">
                  <a:srgbClr val="F11B1B"/>
                </a:gs>
              </a:gsLst>
              <a:lin ang="18600000" scaled="0"/>
              <a:tileRect/>
            </a:gradFill>
            <a:ln w="12700">
              <a:gradFill>
                <a:gsLst>
                  <a:gs pos="0">
                    <a:schemeClr val="accent1"/>
                  </a:gs>
                  <a:gs pos="50000">
                    <a:srgbClr val="C00000"/>
                  </a:gs>
                  <a:gs pos="100000">
                    <a:srgbClr val="FF0000"/>
                  </a:gs>
                </a:gsLst>
                <a:lin ang="54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defTabSz="914263"/>
              <a:endParaRPr lang="en-US" sz="3200" b="1">
                <a:solidFill>
                  <a:schemeClr val="bg1"/>
                </a:solidFill>
                <a:latin typeface="DIN Mittelschrift Std" pitchFamily="50" charset="0"/>
              </a:endParaRPr>
            </a:p>
          </p:txBody>
        </p:sp>
        <p:sp>
          <p:nvSpPr>
            <p:cNvPr id="119" name="TextBox 45"/>
            <p:cNvSpPr txBox="1"/>
            <p:nvPr/>
          </p:nvSpPr>
          <p:spPr>
            <a:xfrm>
              <a:off x="3764475" y="5294698"/>
              <a:ext cx="719907" cy="492443"/>
            </a:xfrm>
            <a:prstGeom prst="rect">
              <a:avLst/>
            </a:prstGeom>
            <a:noFill/>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600" b="0" i="0" u="none" strike="noStrike" kern="0" cap="none" spc="0" normalizeH="0" baseline="0" noProof="0" dirty="0">
                <a:ln>
                  <a:noFill/>
                </a:ln>
                <a:solidFill>
                  <a:sysClr val="window" lastClr="FFFFFF"/>
                </a:solidFill>
                <a:effectLst/>
                <a:uLnTx/>
                <a:uFillTx/>
                <a:latin typeface="Impact" panose="020B0806030902050204" pitchFamily="34" charset="0"/>
              </a:endParaRPr>
            </a:p>
          </p:txBody>
        </p:sp>
      </p:grpSp>
      <p:grpSp>
        <p:nvGrpSpPr>
          <p:cNvPr id="47" name="组合 46"/>
          <p:cNvGrpSpPr/>
          <p:nvPr/>
        </p:nvGrpSpPr>
        <p:grpSpPr>
          <a:xfrm>
            <a:off x="5804770" y="3038095"/>
            <a:ext cx="359954" cy="363835"/>
            <a:chOff x="3764475" y="5190972"/>
            <a:chExt cx="719907" cy="683002"/>
          </a:xfrm>
        </p:grpSpPr>
        <p:sp>
          <p:nvSpPr>
            <p:cNvPr id="48" name="Oval 6"/>
            <p:cNvSpPr/>
            <p:nvPr/>
          </p:nvSpPr>
          <p:spPr>
            <a:xfrm>
              <a:off x="3785181" y="5190972"/>
              <a:ext cx="678496" cy="683002"/>
            </a:xfrm>
            <a:prstGeom prst="ellipse">
              <a:avLst/>
            </a:prstGeom>
            <a:gradFill flip="none" rotWithShape="1">
              <a:gsLst>
                <a:gs pos="0">
                  <a:srgbClr val="BB1717"/>
                </a:gs>
                <a:gs pos="100000">
                  <a:srgbClr val="F11B1B"/>
                </a:gs>
              </a:gsLst>
              <a:lin ang="18600000" scaled="0"/>
              <a:tileRect/>
            </a:gradFill>
            <a:ln w="12700">
              <a:gradFill>
                <a:gsLst>
                  <a:gs pos="0">
                    <a:schemeClr val="accent1"/>
                  </a:gs>
                  <a:gs pos="50000">
                    <a:srgbClr val="C00000"/>
                  </a:gs>
                  <a:gs pos="100000">
                    <a:srgbClr val="FF0000"/>
                  </a:gs>
                </a:gsLst>
                <a:lin ang="54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defTabSz="914263"/>
              <a:endParaRPr lang="en-US" sz="3200" b="1">
                <a:solidFill>
                  <a:schemeClr val="bg1"/>
                </a:solidFill>
                <a:latin typeface="DIN Mittelschrift Std" pitchFamily="50" charset="0"/>
              </a:endParaRPr>
            </a:p>
          </p:txBody>
        </p:sp>
        <p:sp>
          <p:nvSpPr>
            <p:cNvPr id="49" name="TextBox 45"/>
            <p:cNvSpPr txBox="1"/>
            <p:nvPr/>
          </p:nvSpPr>
          <p:spPr>
            <a:xfrm>
              <a:off x="3764475" y="5294698"/>
              <a:ext cx="719907" cy="492443"/>
            </a:xfrm>
            <a:prstGeom prst="rect">
              <a:avLst/>
            </a:prstGeom>
            <a:noFill/>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600" b="0" i="0" u="none" strike="noStrike" kern="0" cap="none" spc="0" normalizeH="0" baseline="0" noProof="0" dirty="0">
                <a:ln>
                  <a:noFill/>
                </a:ln>
                <a:solidFill>
                  <a:sysClr val="window" lastClr="FFFFFF"/>
                </a:solidFill>
                <a:effectLst/>
                <a:uLnTx/>
                <a:uFillTx/>
                <a:latin typeface="Impact" panose="020B0806030902050204" pitchFamily="34" charset="0"/>
              </a:endParaRPr>
            </a:p>
          </p:txBody>
        </p:sp>
      </p:grpSp>
      <p:grpSp>
        <p:nvGrpSpPr>
          <p:cNvPr id="50" name="组合 49"/>
          <p:cNvGrpSpPr/>
          <p:nvPr/>
        </p:nvGrpSpPr>
        <p:grpSpPr>
          <a:xfrm>
            <a:off x="7704166" y="5146434"/>
            <a:ext cx="359954" cy="363835"/>
            <a:chOff x="3764475" y="5190972"/>
            <a:chExt cx="719907" cy="683002"/>
          </a:xfrm>
        </p:grpSpPr>
        <p:sp>
          <p:nvSpPr>
            <p:cNvPr id="51" name="Oval 6"/>
            <p:cNvSpPr/>
            <p:nvPr/>
          </p:nvSpPr>
          <p:spPr>
            <a:xfrm>
              <a:off x="3785181" y="5190972"/>
              <a:ext cx="678496" cy="683002"/>
            </a:xfrm>
            <a:prstGeom prst="ellipse">
              <a:avLst/>
            </a:prstGeom>
            <a:gradFill flip="none" rotWithShape="1">
              <a:gsLst>
                <a:gs pos="0">
                  <a:srgbClr val="BB1717"/>
                </a:gs>
                <a:gs pos="100000">
                  <a:srgbClr val="F11B1B"/>
                </a:gs>
              </a:gsLst>
              <a:lin ang="18600000" scaled="0"/>
              <a:tileRect/>
            </a:gradFill>
            <a:ln w="12700">
              <a:gradFill>
                <a:gsLst>
                  <a:gs pos="0">
                    <a:schemeClr val="accent1"/>
                  </a:gs>
                  <a:gs pos="50000">
                    <a:srgbClr val="C00000"/>
                  </a:gs>
                  <a:gs pos="100000">
                    <a:srgbClr val="FF0000"/>
                  </a:gs>
                </a:gsLst>
                <a:lin ang="54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defTabSz="914263"/>
              <a:endParaRPr lang="en-US" sz="3200" b="1">
                <a:solidFill>
                  <a:schemeClr val="bg1"/>
                </a:solidFill>
                <a:latin typeface="DIN Mittelschrift Std" pitchFamily="50" charset="0"/>
              </a:endParaRPr>
            </a:p>
          </p:txBody>
        </p:sp>
        <p:sp>
          <p:nvSpPr>
            <p:cNvPr id="52" name="TextBox 45"/>
            <p:cNvSpPr txBox="1"/>
            <p:nvPr/>
          </p:nvSpPr>
          <p:spPr>
            <a:xfrm>
              <a:off x="3764475" y="5294698"/>
              <a:ext cx="719907" cy="492443"/>
            </a:xfrm>
            <a:prstGeom prst="rect">
              <a:avLst/>
            </a:prstGeom>
            <a:noFill/>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600" b="0" i="0" u="none" strike="noStrike" kern="0" cap="none" spc="0" normalizeH="0" baseline="0" noProof="0" dirty="0">
                <a:ln>
                  <a:noFill/>
                </a:ln>
                <a:solidFill>
                  <a:sysClr val="window" lastClr="FFFFFF"/>
                </a:solidFill>
                <a:effectLst/>
                <a:uLnTx/>
                <a:uFillTx/>
                <a:latin typeface="Impact" panose="020B0806030902050204" pitchFamily="34" charset="0"/>
              </a:endParaRPr>
            </a:p>
          </p:txBody>
        </p:sp>
      </p:grpSp>
      <p:grpSp>
        <p:nvGrpSpPr>
          <p:cNvPr id="61" name="组合 60"/>
          <p:cNvGrpSpPr/>
          <p:nvPr/>
        </p:nvGrpSpPr>
        <p:grpSpPr>
          <a:xfrm>
            <a:off x="4364959" y="3636211"/>
            <a:ext cx="359954" cy="363835"/>
            <a:chOff x="3764475" y="5190972"/>
            <a:chExt cx="719907" cy="683002"/>
          </a:xfrm>
        </p:grpSpPr>
        <p:sp>
          <p:nvSpPr>
            <p:cNvPr id="62" name="Oval 6"/>
            <p:cNvSpPr/>
            <p:nvPr/>
          </p:nvSpPr>
          <p:spPr>
            <a:xfrm>
              <a:off x="3785181" y="5190972"/>
              <a:ext cx="678496" cy="683002"/>
            </a:xfrm>
            <a:prstGeom prst="ellipse">
              <a:avLst/>
            </a:prstGeom>
            <a:gradFill flip="none" rotWithShape="1">
              <a:gsLst>
                <a:gs pos="0">
                  <a:srgbClr val="BB1717"/>
                </a:gs>
                <a:gs pos="100000">
                  <a:srgbClr val="F11B1B"/>
                </a:gs>
              </a:gsLst>
              <a:lin ang="18600000" scaled="0"/>
              <a:tileRect/>
            </a:gradFill>
            <a:ln w="12700">
              <a:gradFill>
                <a:gsLst>
                  <a:gs pos="0">
                    <a:schemeClr val="accent1"/>
                  </a:gs>
                  <a:gs pos="50000">
                    <a:srgbClr val="C00000"/>
                  </a:gs>
                  <a:gs pos="100000">
                    <a:srgbClr val="FF0000"/>
                  </a:gs>
                </a:gsLst>
                <a:lin ang="54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defTabSz="914263"/>
              <a:endParaRPr lang="en-US" sz="3200" b="1">
                <a:solidFill>
                  <a:schemeClr val="bg1"/>
                </a:solidFill>
                <a:latin typeface="DIN Mittelschrift Std" pitchFamily="50" charset="0"/>
              </a:endParaRPr>
            </a:p>
          </p:txBody>
        </p:sp>
        <p:sp>
          <p:nvSpPr>
            <p:cNvPr id="63" name="TextBox 45"/>
            <p:cNvSpPr txBox="1"/>
            <p:nvPr/>
          </p:nvSpPr>
          <p:spPr>
            <a:xfrm>
              <a:off x="3764475" y="5294698"/>
              <a:ext cx="719907" cy="492443"/>
            </a:xfrm>
            <a:prstGeom prst="rect">
              <a:avLst/>
            </a:prstGeom>
            <a:noFill/>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600" b="0" i="0" u="none" strike="noStrike" kern="0" cap="none" spc="0" normalizeH="0" baseline="0" noProof="0" dirty="0">
                <a:ln>
                  <a:noFill/>
                </a:ln>
                <a:solidFill>
                  <a:sysClr val="window" lastClr="FFFFFF"/>
                </a:solidFill>
                <a:effectLst/>
                <a:uLnTx/>
                <a:uFillTx/>
                <a:latin typeface="Impact" panose="020B0806030902050204" pitchFamily="34" charset="0"/>
              </a:endParaRPr>
            </a:p>
          </p:txBody>
        </p:sp>
      </p:grpSp>
      <p:grpSp>
        <p:nvGrpSpPr>
          <p:cNvPr id="64" name="组合 63"/>
          <p:cNvGrpSpPr/>
          <p:nvPr/>
        </p:nvGrpSpPr>
        <p:grpSpPr>
          <a:xfrm>
            <a:off x="7208628" y="3687508"/>
            <a:ext cx="359954" cy="363835"/>
            <a:chOff x="3764475" y="5190972"/>
            <a:chExt cx="719907" cy="683002"/>
          </a:xfrm>
        </p:grpSpPr>
        <p:sp>
          <p:nvSpPr>
            <p:cNvPr id="65" name="Oval 6"/>
            <p:cNvSpPr/>
            <p:nvPr/>
          </p:nvSpPr>
          <p:spPr>
            <a:xfrm>
              <a:off x="3785181" y="5190972"/>
              <a:ext cx="678496" cy="683002"/>
            </a:xfrm>
            <a:prstGeom prst="ellipse">
              <a:avLst/>
            </a:prstGeom>
            <a:gradFill flip="none" rotWithShape="1">
              <a:gsLst>
                <a:gs pos="0">
                  <a:srgbClr val="BB1717"/>
                </a:gs>
                <a:gs pos="100000">
                  <a:srgbClr val="F11B1B"/>
                </a:gs>
              </a:gsLst>
              <a:lin ang="18600000" scaled="0"/>
              <a:tileRect/>
            </a:gradFill>
            <a:ln w="12700">
              <a:gradFill>
                <a:gsLst>
                  <a:gs pos="0">
                    <a:schemeClr val="accent1"/>
                  </a:gs>
                  <a:gs pos="50000">
                    <a:srgbClr val="C00000"/>
                  </a:gs>
                  <a:gs pos="100000">
                    <a:srgbClr val="FF0000"/>
                  </a:gs>
                </a:gsLst>
                <a:lin ang="54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defTabSz="914263"/>
              <a:endParaRPr lang="en-US" sz="3200" b="1">
                <a:solidFill>
                  <a:schemeClr val="bg1"/>
                </a:solidFill>
                <a:latin typeface="DIN Mittelschrift Std" pitchFamily="50" charset="0"/>
              </a:endParaRPr>
            </a:p>
          </p:txBody>
        </p:sp>
        <p:sp>
          <p:nvSpPr>
            <p:cNvPr id="66" name="TextBox 45"/>
            <p:cNvSpPr txBox="1"/>
            <p:nvPr/>
          </p:nvSpPr>
          <p:spPr>
            <a:xfrm>
              <a:off x="3764475" y="5294698"/>
              <a:ext cx="719907" cy="492443"/>
            </a:xfrm>
            <a:prstGeom prst="rect">
              <a:avLst/>
            </a:prstGeom>
            <a:noFill/>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600" b="0" i="0" u="none" strike="noStrike" kern="0" cap="none" spc="0" normalizeH="0" baseline="0" noProof="0" dirty="0">
                <a:ln>
                  <a:noFill/>
                </a:ln>
                <a:solidFill>
                  <a:sysClr val="window" lastClr="FFFFFF"/>
                </a:solidFill>
                <a:effectLst/>
                <a:uLnTx/>
                <a:uFillTx/>
                <a:latin typeface="Impact" panose="020B0806030902050204" pitchFamily="34" charset="0"/>
              </a:endParaRPr>
            </a:p>
          </p:txBody>
        </p:sp>
      </p:grpSp>
      <p:grpSp>
        <p:nvGrpSpPr>
          <p:cNvPr id="67" name="组合 66"/>
          <p:cNvGrpSpPr/>
          <p:nvPr/>
        </p:nvGrpSpPr>
        <p:grpSpPr>
          <a:xfrm>
            <a:off x="2223024" y="4276256"/>
            <a:ext cx="1443641" cy="1434959"/>
            <a:chOff x="3823784" y="1563669"/>
            <a:chExt cx="1106141" cy="1106141"/>
          </a:xfrm>
        </p:grpSpPr>
        <p:sp>
          <p:nvSpPr>
            <p:cNvPr id="68" name="椭圆 67"/>
            <p:cNvSpPr/>
            <p:nvPr/>
          </p:nvSpPr>
          <p:spPr>
            <a:xfrm>
              <a:off x="3823784" y="1563669"/>
              <a:ext cx="1106141" cy="1106141"/>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3200" b="1">
                <a:solidFill>
                  <a:schemeClr val="bg1"/>
                </a:solidFill>
                <a:latin typeface="微软雅黑" pitchFamily="34" charset="-122"/>
                <a:ea typeface="微软雅黑" pitchFamily="34" charset="-122"/>
              </a:endParaRPr>
            </a:p>
          </p:txBody>
        </p:sp>
        <p:sp>
          <p:nvSpPr>
            <p:cNvPr id="69"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zh-CN" altLang="en-US" sz="3200" dirty="0" smtClean="0">
                  <a:solidFill>
                    <a:schemeClr val="bg1"/>
                  </a:solidFill>
                  <a:latin typeface="黑体" panose="02010609060101010101" pitchFamily="49" charset="-122"/>
                  <a:ea typeface="黑体" panose="02010609060101010101" pitchFamily="49" charset="-122"/>
                  <a:cs typeface="+mn-cs"/>
                </a:rPr>
                <a:t>富强</a:t>
              </a:r>
              <a:endParaRPr lang="zh-CN" altLang="en-US" sz="3200" dirty="0">
                <a:solidFill>
                  <a:schemeClr val="bg1"/>
                </a:solidFill>
                <a:latin typeface="黑体" panose="02010609060101010101" pitchFamily="49" charset="-122"/>
                <a:ea typeface="黑体" panose="02010609060101010101" pitchFamily="49" charset="-122"/>
                <a:cs typeface="+mn-cs"/>
              </a:endParaRPr>
            </a:p>
          </p:txBody>
        </p:sp>
      </p:grpSp>
      <p:grpSp>
        <p:nvGrpSpPr>
          <p:cNvPr id="70" name="组合 69"/>
          <p:cNvGrpSpPr/>
          <p:nvPr/>
        </p:nvGrpSpPr>
        <p:grpSpPr>
          <a:xfrm>
            <a:off x="2768918" y="2390887"/>
            <a:ext cx="1443641" cy="1434959"/>
            <a:chOff x="3823784" y="1563669"/>
            <a:chExt cx="1106141" cy="1106141"/>
          </a:xfrm>
        </p:grpSpPr>
        <p:sp>
          <p:nvSpPr>
            <p:cNvPr id="71" name="椭圆 70"/>
            <p:cNvSpPr/>
            <p:nvPr/>
          </p:nvSpPr>
          <p:spPr>
            <a:xfrm>
              <a:off x="3823784" y="1563669"/>
              <a:ext cx="1106141" cy="1106141"/>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3200" b="1">
                <a:solidFill>
                  <a:schemeClr val="bg1"/>
                </a:solidFill>
                <a:latin typeface="微软雅黑" pitchFamily="34" charset="-122"/>
                <a:ea typeface="微软雅黑" pitchFamily="34" charset="-122"/>
              </a:endParaRPr>
            </a:p>
          </p:txBody>
        </p:sp>
        <p:sp>
          <p:nvSpPr>
            <p:cNvPr id="72"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zh-CN" altLang="en-US" sz="3200" dirty="0" smtClean="0">
                  <a:solidFill>
                    <a:schemeClr val="bg1"/>
                  </a:solidFill>
                  <a:latin typeface="黑体" panose="02010609060101010101" pitchFamily="49" charset="-122"/>
                  <a:ea typeface="黑体" panose="02010609060101010101" pitchFamily="49" charset="-122"/>
                  <a:cs typeface="+mn-cs"/>
                </a:rPr>
                <a:t>民主</a:t>
              </a:r>
              <a:endParaRPr lang="zh-CN" altLang="en-US" sz="3200" dirty="0">
                <a:solidFill>
                  <a:schemeClr val="bg1"/>
                </a:solidFill>
                <a:latin typeface="黑体" panose="02010609060101010101" pitchFamily="49" charset="-122"/>
                <a:ea typeface="黑体" panose="02010609060101010101" pitchFamily="49" charset="-122"/>
                <a:cs typeface="+mn-cs"/>
              </a:endParaRPr>
            </a:p>
          </p:txBody>
        </p:sp>
      </p:grpSp>
      <p:grpSp>
        <p:nvGrpSpPr>
          <p:cNvPr id="73" name="组合 72"/>
          <p:cNvGrpSpPr/>
          <p:nvPr/>
        </p:nvGrpSpPr>
        <p:grpSpPr>
          <a:xfrm>
            <a:off x="5159102" y="1418771"/>
            <a:ext cx="1443641" cy="1434959"/>
            <a:chOff x="3823784" y="1563669"/>
            <a:chExt cx="1106141" cy="1106141"/>
          </a:xfrm>
        </p:grpSpPr>
        <p:sp>
          <p:nvSpPr>
            <p:cNvPr id="74" name="椭圆 73"/>
            <p:cNvSpPr/>
            <p:nvPr/>
          </p:nvSpPr>
          <p:spPr>
            <a:xfrm>
              <a:off x="3823784" y="1563669"/>
              <a:ext cx="1106141" cy="1106141"/>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3200" b="1">
                <a:solidFill>
                  <a:schemeClr val="bg1"/>
                </a:solidFill>
                <a:latin typeface="微软雅黑" pitchFamily="34" charset="-122"/>
                <a:ea typeface="微软雅黑" pitchFamily="34" charset="-122"/>
              </a:endParaRPr>
            </a:p>
          </p:txBody>
        </p:sp>
        <p:sp>
          <p:nvSpPr>
            <p:cNvPr id="75"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zh-CN" altLang="en-US" sz="3200" dirty="0" smtClean="0">
                  <a:solidFill>
                    <a:schemeClr val="bg1"/>
                  </a:solidFill>
                  <a:latin typeface="黑体" panose="02010609060101010101" pitchFamily="49" charset="-122"/>
                  <a:ea typeface="黑体" panose="02010609060101010101" pitchFamily="49" charset="-122"/>
                  <a:cs typeface="+mn-cs"/>
                </a:rPr>
                <a:t>美丽</a:t>
              </a:r>
              <a:endParaRPr lang="zh-CN" altLang="en-US" sz="3200" dirty="0">
                <a:solidFill>
                  <a:schemeClr val="bg1"/>
                </a:solidFill>
                <a:latin typeface="黑体" panose="02010609060101010101" pitchFamily="49" charset="-122"/>
                <a:ea typeface="黑体" panose="02010609060101010101" pitchFamily="49" charset="-122"/>
                <a:cs typeface="+mn-cs"/>
              </a:endParaRPr>
            </a:p>
          </p:txBody>
        </p:sp>
      </p:grpSp>
      <p:grpSp>
        <p:nvGrpSpPr>
          <p:cNvPr id="76" name="组合 75"/>
          <p:cNvGrpSpPr/>
          <p:nvPr/>
        </p:nvGrpSpPr>
        <p:grpSpPr>
          <a:xfrm>
            <a:off x="7675674" y="2365417"/>
            <a:ext cx="1443641" cy="1434959"/>
            <a:chOff x="3823784" y="1563669"/>
            <a:chExt cx="1106141" cy="1106141"/>
          </a:xfrm>
        </p:grpSpPr>
        <p:sp>
          <p:nvSpPr>
            <p:cNvPr id="77" name="椭圆 76"/>
            <p:cNvSpPr/>
            <p:nvPr/>
          </p:nvSpPr>
          <p:spPr>
            <a:xfrm>
              <a:off x="3823784" y="1563669"/>
              <a:ext cx="1106141" cy="1106141"/>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3200" b="1">
                <a:solidFill>
                  <a:schemeClr val="bg1"/>
                </a:solidFill>
                <a:latin typeface="微软雅黑" pitchFamily="34" charset="-122"/>
                <a:ea typeface="微软雅黑" pitchFamily="34" charset="-122"/>
              </a:endParaRPr>
            </a:p>
          </p:txBody>
        </p:sp>
        <p:sp>
          <p:nvSpPr>
            <p:cNvPr id="78"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zh-CN" altLang="en-US" sz="3200" dirty="0" smtClean="0">
                  <a:solidFill>
                    <a:schemeClr val="bg1"/>
                  </a:solidFill>
                  <a:latin typeface="黑体" panose="02010609060101010101" pitchFamily="49" charset="-122"/>
                  <a:ea typeface="黑体" panose="02010609060101010101" pitchFamily="49" charset="-122"/>
                  <a:cs typeface="+mn-cs"/>
                </a:rPr>
                <a:t>文明</a:t>
              </a:r>
              <a:endParaRPr lang="zh-CN" altLang="en-US" sz="3200" dirty="0">
                <a:solidFill>
                  <a:schemeClr val="bg1"/>
                </a:solidFill>
                <a:latin typeface="黑体" panose="02010609060101010101" pitchFamily="49" charset="-122"/>
                <a:ea typeface="黑体" panose="02010609060101010101" pitchFamily="49" charset="-122"/>
                <a:cs typeface="+mn-cs"/>
              </a:endParaRPr>
            </a:p>
          </p:txBody>
        </p:sp>
      </p:grpSp>
      <p:grpSp>
        <p:nvGrpSpPr>
          <p:cNvPr id="79" name="组合 78"/>
          <p:cNvGrpSpPr/>
          <p:nvPr/>
        </p:nvGrpSpPr>
        <p:grpSpPr>
          <a:xfrm>
            <a:off x="8327454" y="4299091"/>
            <a:ext cx="1443641" cy="1434959"/>
            <a:chOff x="3823784" y="1563669"/>
            <a:chExt cx="1106141" cy="1106141"/>
          </a:xfrm>
        </p:grpSpPr>
        <p:sp>
          <p:nvSpPr>
            <p:cNvPr id="80" name="椭圆 79"/>
            <p:cNvSpPr/>
            <p:nvPr/>
          </p:nvSpPr>
          <p:spPr>
            <a:xfrm>
              <a:off x="3823784" y="1563669"/>
              <a:ext cx="1106141" cy="1106141"/>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3200" b="1">
                <a:solidFill>
                  <a:schemeClr val="bg1"/>
                </a:solidFill>
                <a:latin typeface="微软雅黑" pitchFamily="34" charset="-122"/>
                <a:ea typeface="微软雅黑" pitchFamily="34" charset="-122"/>
              </a:endParaRPr>
            </a:p>
          </p:txBody>
        </p:sp>
        <p:sp>
          <p:nvSpPr>
            <p:cNvPr id="81" name="标题 4"/>
            <p:cNvSpPr txBox="1">
              <a:spLocks/>
            </p:cNvSpPr>
            <p:nvPr/>
          </p:nvSpPr>
          <p:spPr>
            <a:xfrm>
              <a:off x="389141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zh-CN" altLang="en-US" sz="3200" dirty="0" smtClean="0">
                  <a:solidFill>
                    <a:schemeClr val="bg1"/>
                  </a:solidFill>
                  <a:latin typeface="黑体" panose="02010609060101010101" pitchFamily="49" charset="-122"/>
                  <a:ea typeface="黑体" panose="02010609060101010101" pitchFamily="49" charset="-122"/>
                  <a:cs typeface="+mn-cs"/>
                </a:rPr>
                <a:t>和谐</a:t>
              </a:r>
              <a:endParaRPr lang="zh-CN" altLang="en-US" sz="3200" dirty="0">
                <a:solidFill>
                  <a:schemeClr val="bg1"/>
                </a:solidFill>
                <a:latin typeface="黑体" panose="02010609060101010101" pitchFamily="49" charset="-122"/>
                <a:ea typeface="黑体" panose="02010609060101010101" pitchFamily="49" charset="-122"/>
                <a:cs typeface="+mn-cs"/>
              </a:endParaRPr>
            </a:p>
          </p:txBody>
        </p:sp>
      </p:grpSp>
    </p:spTree>
    <p:extLst>
      <p:ext uri="{BB962C8B-B14F-4D97-AF65-F5344CB8AC3E}">
        <p14:creationId xmlns:p14="http://schemas.microsoft.com/office/powerpoint/2010/main" val="41661768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additive="base">
                                        <p:cTn id="7" dur="500" fill="hold"/>
                                        <p:tgtEl>
                                          <p:spTgt spid="114"/>
                                        </p:tgtEl>
                                        <p:attrNameLst>
                                          <p:attrName>ppt_x</p:attrName>
                                        </p:attrNameLst>
                                      </p:cBhvr>
                                      <p:tavLst>
                                        <p:tav tm="0">
                                          <p:val>
                                            <p:strVal val="#ppt_x"/>
                                          </p:val>
                                        </p:tav>
                                        <p:tav tm="100000">
                                          <p:val>
                                            <p:strVal val="#ppt_x"/>
                                          </p:val>
                                        </p:tav>
                                      </p:tavLst>
                                    </p:anim>
                                    <p:anim calcmode="lin" valueType="num">
                                      <p:cBhvr additive="base">
                                        <p:cTn id="8" dur="500" fill="hold"/>
                                        <p:tgtEl>
                                          <p:spTgt spid="1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wipe(left)">
                                      <p:cBhvr>
                                        <p:cTn id="12" dur="500"/>
                                        <p:tgtEl>
                                          <p:spTgt spid="113"/>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17"/>
                                        </p:tgtEl>
                                        <p:attrNameLst>
                                          <p:attrName>style.visibility</p:attrName>
                                        </p:attrNameLst>
                                      </p:cBhvr>
                                      <p:to>
                                        <p:strVal val="visible"/>
                                      </p:to>
                                    </p:set>
                                    <p:animEffect transition="in" filter="fade">
                                      <p:cBhvr>
                                        <p:cTn id="16" dur="500"/>
                                        <p:tgtEl>
                                          <p:spTgt spid="117"/>
                                        </p:tgtEl>
                                      </p:cBhvr>
                                    </p:animEffect>
                                  </p:childTnLst>
                                </p:cTn>
                              </p:par>
                            </p:childTnLst>
                          </p:cTn>
                        </p:par>
                        <p:par>
                          <p:cTn id="17" fill="hold">
                            <p:stCondLst>
                              <p:cond delay="1500"/>
                            </p:stCondLst>
                            <p:childTnLst>
                              <p:par>
                                <p:cTn id="18" presetID="23" presetClass="entr" presetSubtype="288" fill="hold" nodeType="afterEffect">
                                  <p:stCondLst>
                                    <p:cond delay="0"/>
                                  </p:stCondLst>
                                  <p:childTnLst>
                                    <p:set>
                                      <p:cBhvr>
                                        <p:cTn id="19" dur="1" fill="hold">
                                          <p:stCondLst>
                                            <p:cond delay="0"/>
                                          </p:stCondLst>
                                        </p:cTn>
                                        <p:tgtEl>
                                          <p:spTgt spid="67"/>
                                        </p:tgtEl>
                                        <p:attrNameLst>
                                          <p:attrName>style.visibility</p:attrName>
                                        </p:attrNameLst>
                                      </p:cBhvr>
                                      <p:to>
                                        <p:strVal val="visible"/>
                                      </p:to>
                                    </p:set>
                                    <p:anim calcmode="lin" valueType="num">
                                      <p:cBhvr>
                                        <p:cTn id="20" dur="500" fill="hold"/>
                                        <p:tgtEl>
                                          <p:spTgt spid="67"/>
                                        </p:tgtEl>
                                        <p:attrNameLst>
                                          <p:attrName>ppt_w</p:attrName>
                                        </p:attrNameLst>
                                      </p:cBhvr>
                                      <p:tavLst>
                                        <p:tav tm="0">
                                          <p:val>
                                            <p:strVal val="4/3*#ppt_w"/>
                                          </p:val>
                                        </p:tav>
                                        <p:tav tm="100000">
                                          <p:val>
                                            <p:strVal val="#ppt_w"/>
                                          </p:val>
                                        </p:tav>
                                      </p:tavLst>
                                    </p:anim>
                                    <p:anim calcmode="lin" valueType="num">
                                      <p:cBhvr>
                                        <p:cTn id="21" dur="500" fill="hold"/>
                                        <p:tgtEl>
                                          <p:spTgt spid="67"/>
                                        </p:tgtEl>
                                        <p:attrNameLst>
                                          <p:attrName>ppt_h</p:attrName>
                                        </p:attrNameLst>
                                      </p:cBhvr>
                                      <p:tavLst>
                                        <p:tav tm="0">
                                          <p:val>
                                            <p:strVal val="4/3*#ppt_h"/>
                                          </p:val>
                                        </p:tav>
                                        <p:tav tm="100000">
                                          <p:val>
                                            <p:strVal val="#ppt_h"/>
                                          </p:val>
                                        </p:tav>
                                      </p:tavLst>
                                    </p:anim>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childTnLst>
                          </p:cTn>
                        </p:par>
                        <p:par>
                          <p:cTn id="26" fill="hold">
                            <p:stCondLst>
                              <p:cond delay="2500"/>
                            </p:stCondLst>
                            <p:childTnLst>
                              <p:par>
                                <p:cTn id="27" presetID="23" presetClass="entr" presetSubtype="288" fill="hold" nodeType="afterEffect">
                                  <p:stCondLst>
                                    <p:cond delay="0"/>
                                  </p:stCondLst>
                                  <p:childTnLst>
                                    <p:set>
                                      <p:cBhvr>
                                        <p:cTn id="28" dur="1" fill="hold">
                                          <p:stCondLst>
                                            <p:cond delay="0"/>
                                          </p:stCondLst>
                                        </p:cTn>
                                        <p:tgtEl>
                                          <p:spTgt spid="70"/>
                                        </p:tgtEl>
                                        <p:attrNameLst>
                                          <p:attrName>style.visibility</p:attrName>
                                        </p:attrNameLst>
                                      </p:cBhvr>
                                      <p:to>
                                        <p:strVal val="visible"/>
                                      </p:to>
                                    </p:set>
                                    <p:anim calcmode="lin" valueType="num">
                                      <p:cBhvr>
                                        <p:cTn id="29" dur="500" fill="hold"/>
                                        <p:tgtEl>
                                          <p:spTgt spid="70"/>
                                        </p:tgtEl>
                                        <p:attrNameLst>
                                          <p:attrName>ppt_w</p:attrName>
                                        </p:attrNameLst>
                                      </p:cBhvr>
                                      <p:tavLst>
                                        <p:tav tm="0">
                                          <p:val>
                                            <p:strVal val="4/3*#ppt_w"/>
                                          </p:val>
                                        </p:tav>
                                        <p:tav tm="100000">
                                          <p:val>
                                            <p:strVal val="#ppt_w"/>
                                          </p:val>
                                        </p:tav>
                                      </p:tavLst>
                                    </p:anim>
                                    <p:anim calcmode="lin" valueType="num">
                                      <p:cBhvr>
                                        <p:cTn id="30" dur="500" fill="hold"/>
                                        <p:tgtEl>
                                          <p:spTgt spid="70"/>
                                        </p:tgtEl>
                                        <p:attrNameLst>
                                          <p:attrName>ppt_h</p:attrName>
                                        </p:attrNameLst>
                                      </p:cBhvr>
                                      <p:tavLst>
                                        <p:tav tm="0">
                                          <p:val>
                                            <p:strVal val="4/3*#ppt_h"/>
                                          </p:val>
                                        </p:tav>
                                        <p:tav tm="100000">
                                          <p:val>
                                            <p:strVal val="#ppt_h"/>
                                          </p:val>
                                        </p:tav>
                                      </p:tavLst>
                                    </p:anim>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childTnLst>
                          </p:cTn>
                        </p:par>
                        <p:par>
                          <p:cTn id="35" fill="hold">
                            <p:stCondLst>
                              <p:cond delay="3500"/>
                            </p:stCondLst>
                            <p:childTnLst>
                              <p:par>
                                <p:cTn id="36" presetID="23" presetClass="entr" presetSubtype="288" fill="hold" nodeType="afterEffect">
                                  <p:stCondLst>
                                    <p:cond delay="0"/>
                                  </p:stCondLst>
                                  <p:childTnLst>
                                    <p:set>
                                      <p:cBhvr>
                                        <p:cTn id="37" dur="1" fill="hold">
                                          <p:stCondLst>
                                            <p:cond delay="0"/>
                                          </p:stCondLst>
                                        </p:cTn>
                                        <p:tgtEl>
                                          <p:spTgt spid="73"/>
                                        </p:tgtEl>
                                        <p:attrNameLst>
                                          <p:attrName>style.visibility</p:attrName>
                                        </p:attrNameLst>
                                      </p:cBhvr>
                                      <p:to>
                                        <p:strVal val="visible"/>
                                      </p:to>
                                    </p:set>
                                    <p:anim calcmode="lin" valueType="num">
                                      <p:cBhvr>
                                        <p:cTn id="38" dur="500" fill="hold"/>
                                        <p:tgtEl>
                                          <p:spTgt spid="73"/>
                                        </p:tgtEl>
                                        <p:attrNameLst>
                                          <p:attrName>ppt_w</p:attrName>
                                        </p:attrNameLst>
                                      </p:cBhvr>
                                      <p:tavLst>
                                        <p:tav tm="0">
                                          <p:val>
                                            <p:strVal val="4/3*#ppt_w"/>
                                          </p:val>
                                        </p:tav>
                                        <p:tav tm="100000">
                                          <p:val>
                                            <p:strVal val="#ppt_w"/>
                                          </p:val>
                                        </p:tav>
                                      </p:tavLst>
                                    </p:anim>
                                    <p:anim calcmode="lin" valueType="num">
                                      <p:cBhvr>
                                        <p:cTn id="39" dur="500" fill="hold"/>
                                        <p:tgtEl>
                                          <p:spTgt spid="73"/>
                                        </p:tgtEl>
                                        <p:attrNameLst>
                                          <p:attrName>ppt_h</p:attrName>
                                        </p:attrNameLst>
                                      </p:cBhvr>
                                      <p:tavLst>
                                        <p:tav tm="0">
                                          <p:val>
                                            <p:strVal val="4/3*#ppt_h"/>
                                          </p:val>
                                        </p:tav>
                                        <p:tav tm="100000">
                                          <p:val>
                                            <p:strVal val="#ppt_h"/>
                                          </p:val>
                                        </p:tav>
                                      </p:tavLst>
                                    </p:anim>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500"/>
                                        <p:tgtEl>
                                          <p:spTgt spid="64"/>
                                        </p:tgtEl>
                                      </p:cBhvr>
                                    </p:animEffect>
                                  </p:childTnLst>
                                </p:cTn>
                              </p:par>
                            </p:childTnLst>
                          </p:cTn>
                        </p:par>
                        <p:par>
                          <p:cTn id="44" fill="hold">
                            <p:stCondLst>
                              <p:cond delay="4500"/>
                            </p:stCondLst>
                            <p:childTnLst>
                              <p:par>
                                <p:cTn id="45" presetID="23" presetClass="entr" presetSubtype="288"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p:cTn id="47" dur="500" fill="hold"/>
                                        <p:tgtEl>
                                          <p:spTgt spid="76"/>
                                        </p:tgtEl>
                                        <p:attrNameLst>
                                          <p:attrName>ppt_w</p:attrName>
                                        </p:attrNameLst>
                                      </p:cBhvr>
                                      <p:tavLst>
                                        <p:tav tm="0">
                                          <p:val>
                                            <p:strVal val="4/3*#ppt_w"/>
                                          </p:val>
                                        </p:tav>
                                        <p:tav tm="100000">
                                          <p:val>
                                            <p:strVal val="#ppt_w"/>
                                          </p:val>
                                        </p:tav>
                                      </p:tavLst>
                                    </p:anim>
                                    <p:anim calcmode="lin" valueType="num">
                                      <p:cBhvr>
                                        <p:cTn id="48" dur="500" fill="hold"/>
                                        <p:tgtEl>
                                          <p:spTgt spid="76"/>
                                        </p:tgtEl>
                                        <p:attrNameLst>
                                          <p:attrName>ppt_h</p:attrName>
                                        </p:attrNameLst>
                                      </p:cBhvr>
                                      <p:tavLst>
                                        <p:tav tm="0">
                                          <p:val>
                                            <p:strVal val="4/3*#ppt_h"/>
                                          </p:val>
                                        </p:tav>
                                        <p:tav tm="100000">
                                          <p:val>
                                            <p:strVal val="#ppt_h"/>
                                          </p:val>
                                        </p:tav>
                                      </p:tavLst>
                                    </p:anim>
                                  </p:childTnLst>
                                </p:cTn>
                              </p:par>
                            </p:childTnLst>
                          </p:cTn>
                        </p:par>
                        <p:par>
                          <p:cTn id="49" fill="hold">
                            <p:stCondLst>
                              <p:cond delay="5000"/>
                            </p:stCondLst>
                            <p:childTnLst>
                              <p:par>
                                <p:cTn id="50" presetID="10" presetClass="entr" presetSubtype="0" fill="hold" nodeType="after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childTnLst>
                          </p:cTn>
                        </p:par>
                        <p:par>
                          <p:cTn id="53" fill="hold">
                            <p:stCondLst>
                              <p:cond delay="5500"/>
                            </p:stCondLst>
                            <p:childTnLst>
                              <p:par>
                                <p:cTn id="54" presetID="23" presetClass="entr" presetSubtype="288" fill="hold"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p:cTn id="56" dur="500" fill="hold"/>
                                        <p:tgtEl>
                                          <p:spTgt spid="79"/>
                                        </p:tgtEl>
                                        <p:attrNameLst>
                                          <p:attrName>ppt_w</p:attrName>
                                        </p:attrNameLst>
                                      </p:cBhvr>
                                      <p:tavLst>
                                        <p:tav tm="0">
                                          <p:val>
                                            <p:strVal val="4/3*#ppt_w"/>
                                          </p:val>
                                        </p:tav>
                                        <p:tav tm="100000">
                                          <p:val>
                                            <p:strVal val="#ppt_w"/>
                                          </p:val>
                                        </p:tav>
                                      </p:tavLst>
                                    </p:anim>
                                    <p:anim calcmode="lin" valueType="num">
                                      <p:cBhvr>
                                        <p:cTn id="57" dur="500" fill="hold"/>
                                        <p:tgtEl>
                                          <p:spTgt spid="7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1411721" y="405458"/>
            <a:ext cx="5823159" cy="575867"/>
          </a:xfrm>
          <a:prstGeom prst="rect">
            <a:avLst/>
          </a:prstGeom>
        </p:spPr>
        <p:txBody>
          <a:bodyPr>
            <a:noAutofit/>
          </a:bodyPr>
          <a:lstStyle/>
          <a:p>
            <a:pPr marL="0" indent="0" defTabSz="1218753" fontAlgn="base">
              <a:spcBef>
                <a:spcPct val="0"/>
              </a:spcBef>
              <a:spcAft>
                <a:spcPct val="0"/>
              </a:spcAft>
              <a:buNone/>
              <a:defRPr/>
            </a:pPr>
            <a:r>
              <a:rPr lang="zh-CN" altLang="en-US" sz="2400"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两个重要时期</a:t>
            </a:r>
            <a:endParaRPr lang="zh-CN" altLang="en-US" sz="2400" b="1"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0" name="圆角矩形 19"/>
          <p:cNvSpPr/>
          <p:nvPr/>
        </p:nvSpPr>
        <p:spPr>
          <a:xfrm>
            <a:off x="2134766" y="2349674"/>
            <a:ext cx="7467835" cy="1152128"/>
          </a:xfrm>
          <a:prstGeom prst="roundRect">
            <a:avLst>
              <a:gd name="adj" fmla="val 0"/>
            </a:avLst>
          </a:prstGeom>
          <a:solidFill>
            <a:sysClr val="window" lastClr="FFFFFF"/>
          </a:solidFill>
          <a:ln w="12700" cap="flat" cmpd="sng" algn="ctr">
            <a:solidFill>
              <a:srgbClr val="C00000"/>
            </a:solidFill>
            <a:prstDash val="solid"/>
          </a:ln>
          <a:effectLst/>
          <a:sp3d prstMaterial="metal">
            <a:bevelT w="38100" h="57150" prst="angle"/>
          </a:sp3d>
        </p:spPr>
        <p:txBody>
          <a:bodyPr wrap="square" anchor="ctr">
            <a:normAutofit/>
          </a:bodyPr>
          <a:lstStyle/>
          <a:p>
            <a:pPr indent="457200" defTabSz="914400"/>
            <a:endParaRPr lang="zh-CN" altLang="en-US" sz="1800"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2329013" y="2468809"/>
            <a:ext cx="996031" cy="913858"/>
            <a:chOff x="717476" y="1291449"/>
            <a:chExt cx="2054324" cy="1106750"/>
          </a:xfrm>
        </p:grpSpPr>
        <p:sp>
          <p:nvSpPr>
            <p:cNvPr id="22" name="圆角矩形 21"/>
            <p:cNvSpPr/>
            <p:nvPr/>
          </p:nvSpPr>
          <p:spPr>
            <a:xfrm>
              <a:off x="717476" y="1291449"/>
              <a:ext cx="2054324" cy="1106750"/>
            </a:xfrm>
            <a:prstGeom prst="roundRect">
              <a:avLst>
                <a:gd name="adj" fmla="val 1088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3200" b="1">
                <a:solidFill>
                  <a:schemeClr val="bg1"/>
                </a:solidFill>
                <a:latin typeface="微软雅黑" pitchFamily="34" charset="-122"/>
                <a:ea typeface="微软雅黑" pitchFamily="34" charset="-122"/>
              </a:endParaRPr>
            </a:p>
          </p:txBody>
        </p:sp>
        <p:sp>
          <p:nvSpPr>
            <p:cNvPr id="24" name="TextBox 23"/>
            <p:cNvSpPr txBox="1"/>
            <p:nvPr/>
          </p:nvSpPr>
          <p:spPr>
            <a:xfrm>
              <a:off x="872653" y="1541372"/>
              <a:ext cx="1749627" cy="541638"/>
            </a:xfrm>
            <a:prstGeom prst="rect">
              <a:avLst/>
            </a:prstGeom>
            <a:noFill/>
          </p:spPr>
          <p:txBody>
            <a:bodyPr wrap="square" rtlCol="0">
              <a:spAutoFit/>
            </a:bodyPr>
            <a:lstStyle/>
            <a:p>
              <a:pPr algn="ctr">
                <a:lnSpc>
                  <a:spcPct val="120000"/>
                </a:lnSpc>
              </a:pPr>
              <a:r>
                <a:rPr lang="zh-CN" altLang="en-US" sz="2100" b="1" dirty="0" smtClean="0">
                  <a:solidFill>
                    <a:schemeClr val="bg1"/>
                  </a:solidFill>
                  <a:latin typeface="微软雅黑" panose="020B0503020204020204" pitchFamily="34" charset="-122"/>
                  <a:ea typeface="微软雅黑" panose="020B0503020204020204" pitchFamily="34" charset="-122"/>
                </a:rPr>
                <a:t>一</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sp>
        <p:nvSpPr>
          <p:cNvPr id="25" name="文本框 58"/>
          <p:cNvSpPr txBox="1"/>
          <p:nvPr/>
        </p:nvSpPr>
        <p:spPr>
          <a:xfrm>
            <a:off x="3718942" y="2709386"/>
            <a:ext cx="5328501" cy="432703"/>
          </a:xfrm>
          <a:prstGeom prst="rect">
            <a:avLst/>
          </a:prstGeom>
          <a:noFill/>
        </p:spPr>
        <p:txBody>
          <a:bodyPr wrap="square" lIns="93745" tIns="46873" rIns="93745" bIns="46873" rtlCol="0">
            <a:spAutoFit/>
          </a:bodyPr>
          <a:lstStyle/>
          <a:p>
            <a:pPr defTabSz="914400">
              <a:lnSpc>
                <a:spcPct val="120000"/>
              </a:lnSpc>
            </a:pPr>
            <a:r>
              <a:rPr lang="zh-CN" altLang="en-US" sz="2000" kern="0" dirty="0" smtClean="0">
                <a:solidFill>
                  <a:srgbClr val="C00000"/>
                </a:solidFill>
                <a:latin typeface="微软雅黑" panose="020B0503020204020204" pitchFamily="34" charset="-122"/>
                <a:ea typeface="微软雅黑" panose="020B0503020204020204" pitchFamily="34" charset="-122"/>
              </a:rPr>
              <a:t>从现在到</a:t>
            </a:r>
            <a:r>
              <a:rPr lang="en-US" altLang="zh-CN" sz="2000" kern="0" dirty="0" smtClean="0">
                <a:solidFill>
                  <a:srgbClr val="C00000"/>
                </a:solidFill>
                <a:latin typeface="微软雅黑" panose="020B0503020204020204" pitchFamily="34" charset="-122"/>
                <a:ea typeface="微软雅黑" panose="020B0503020204020204" pitchFamily="34" charset="-122"/>
              </a:rPr>
              <a:t>2020</a:t>
            </a:r>
            <a:r>
              <a:rPr lang="zh-CN" altLang="en-US" sz="2000" kern="0" dirty="0" smtClean="0">
                <a:solidFill>
                  <a:srgbClr val="C00000"/>
                </a:solidFill>
                <a:latin typeface="微软雅黑" panose="020B0503020204020204" pitchFamily="34" charset="-122"/>
                <a:ea typeface="微软雅黑" panose="020B0503020204020204" pitchFamily="34" charset="-122"/>
              </a:rPr>
              <a:t>年：</a:t>
            </a:r>
            <a:r>
              <a:rPr lang="zh-CN" altLang="en-US" sz="2000" b="1" kern="0" dirty="0" smtClean="0">
                <a:solidFill>
                  <a:srgbClr val="C00000"/>
                </a:solidFill>
                <a:latin typeface="微软雅黑" panose="020B0503020204020204" pitchFamily="34" charset="-122"/>
                <a:ea typeface="微软雅黑" panose="020B0503020204020204" pitchFamily="34" charset="-122"/>
              </a:rPr>
              <a:t>全面建成小康社会决胜期</a:t>
            </a:r>
            <a:endParaRPr lang="en-US" altLang="zh-CN" sz="2000" b="1" kern="0" dirty="0">
              <a:solidFill>
                <a:srgbClr val="C00000"/>
              </a:solidFill>
              <a:latin typeface="微软雅黑" panose="020B0503020204020204" pitchFamily="34" charset="-122"/>
              <a:ea typeface="微软雅黑" panose="020B0503020204020204" pitchFamily="34" charset="-122"/>
            </a:endParaRPr>
          </a:p>
        </p:txBody>
      </p:sp>
      <p:sp>
        <p:nvSpPr>
          <p:cNvPr id="26" name="圆角矩形 25"/>
          <p:cNvSpPr/>
          <p:nvPr/>
        </p:nvSpPr>
        <p:spPr>
          <a:xfrm>
            <a:off x="2169581" y="3783606"/>
            <a:ext cx="7467835" cy="1139856"/>
          </a:xfrm>
          <a:prstGeom prst="roundRect">
            <a:avLst>
              <a:gd name="adj" fmla="val 0"/>
            </a:avLst>
          </a:prstGeom>
          <a:solidFill>
            <a:sysClr val="window" lastClr="FFFFFF"/>
          </a:solidFill>
          <a:ln w="12700" cap="flat" cmpd="sng" algn="ctr">
            <a:solidFill>
              <a:srgbClr val="C00000"/>
            </a:solidFill>
            <a:prstDash val="solid"/>
          </a:ln>
          <a:effectLst/>
          <a:sp3d prstMaterial="metal">
            <a:bevelT w="38100" h="57150" prst="angle"/>
          </a:sp3d>
        </p:spPr>
        <p:txBody>
          <a:bodyPr wrap="square" anchor="ctr">
            <a:normAutofit/>
          </a:bodyPr>
          <a:lstStyle/>
          <a:p>
            <a:pPr indent="457200" defTabSz="914400"/>
            <a:endParaRPr lang="zh-CN" altLang="en-US" sz="1800"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27" name="文本框 58"/>
          <p:cNvSpPr txBox="1"/>
          <p:nvPr/>
        </p:nvSpPr>
        <p:spPr>
          <a:xfrm>
            <a:off x="3718942" y="3933850"/>
            <a:ext cx="5760640" cy="833325"/>
          </a:xfrm>
          <a:prstGeom prst="rect">
            <a:avLst/>
          </a:prstGeom>
          <a:noFill/>
        </p:spPr>
        <p:txBody>
          <a:bodyPr wrap="square" lIns="93745" tIns="46873" rIns="93745" bIns="46873" rtlCol="0">
            <a:spAutoFit/>
          </a:bodyPr>
          <a:lstStyle/>
          <a:p>
            <a:pPr defTabSz="914400">
              <a:lnSpc>
                <a:spcPct val="120000"/>
              </a:lnSpc>
            </a:pPr>
            <a:r>
              <a:rPr lang="zh-CN" altLang="en-US" sz="2000" kern="0" dirty="0" smtClean="0">
                <a:solidFill>
                  <a:srgbClr val="C00000"/>
                </a:solidFill>
                <a:latin typeface="微软雅黑" panose="020B0503020204020204" pitchFamily="34" charset="-122"/>
                <a:ea typeface="微软雅黑" panose="020B0503020204020204" pitchFamily="34" charset="-122"/>
              </a:rPr>
              <a:t>从十九大到二十大：</a:t>
            </a:r>
            <a:r>
              <a:rPr lang="zh-CN" altLang="en-US" sz="2000" b="1" kern="0" dirty="0" smtClean="0">
                <a:solidFill>
                  <a:srgbClr val="C00000"/>
                </a:solidFill>
                <a:latin typeface="微软雅黑" panose="020B0503020204020204" pitchFamily="34" charset="-122"/>
                <a:ea typeface="微软雅黑" panose="020B0503020204020204" pitchFamily="34" charset="-122"/>
              </a:rPr>
              <a:t>两个一百年奋斗目标的历史交汇期</a:t>
            </a:r>
            <a:endParaRPr lang="en-US" altLang="zh-CN" sz="2000" b="1" kern="0" dirty="0">
              <a:solidFill>
                <a:srgbClr val="C00000"/>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2347532" y="3861842"/>
            <a:ext cx="958995" cy="913858"/>
            <a:chOff x="717476" y="1291449"/>
            <a:chExt cx="2054324" cy="1106750"/>
          </a:xfrm>
        </p:grpSpPr>
        <p:sp>
          <p:nvSpPr>
            <p:cNvPr id="33" name="圆角矩形 32"/>
            <p:cNvSpPr/>
            <p:nvPr/>
          </p:nvSpPr>
          <p:spPr>
            <a:xfrm>
              <a:off x="717476" y="1291449"/>
              <a:ext cx="2054324" cy="1106750"/>
            </a:xfrm>
            <a:prstGeom prst="roundRect">
              <a:avLst>
                <a:gd name="adj" fmla="val 1088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3200" b="1">
                <a:solidFill>
                  <a:schemeClr val="bg1"/>
                </a:solidFill>
                <a:latin typeface="微软雅黑" pitchFamily="34" charset="-122"/>
                <a:ea typeface="微软雅黑" pitchFamily="34" charset="-122"/>
              </a:endParaRPr>
            </a:p>
          </p:txBody>
        </p:sp>
        <p:sp>
          <p:nvSpPr>
            <p:cNvPr id="34" name="TextBox 33"/>
            <p:cNvSpPr txBox="1"/>
            <p:nvPr/>
          </p:nvSpPr>
          <p:spPr>
            <a:xfrm>
              <a:off x="913786" y="1528407"/>
              <a:ext cx="1629308" cy="541638"/>
            </a:xfrm>
            <a:prstGeom prst="rect">
              <a:avLst/>
            </a:prstGeom>
            <a:noFill/>
          </p:spPr>
          <p:txBody>
            <a:bodyPr wrap="square" rtlCol="0">
              <a:spAutoFit/>
            </a:bodyPr>
            <a:lstStyle/>
            <a:p>
              <a:pPr algn="ctr">
                <a:lnSpc>
                  <a:spcPct val="120000"/>
                </a:lnSpc>
              </a:pPr>
              <a:r>
                <a:rPr lang="zh-CN" altLang="en-US" sz="2100" b="1" dirty="0" smtClean="0">
                  <a:solidFill>
                    <a:schemeClr val="bg1"/>
                  </a:solidFill>
                  <a:latin typeface="微软雅黑" panose="020B0503020204020204" pitchFamily="34" charset="-122"/>
                  <a:ea typeface="微软雅黑" panose="020B0503020204020204" pitchFamily="34" charset="-122"/>
                </a:rPr>
                <a:t>二</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8765823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P spid="26" grpId="0" animBg="1"/>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72" descr="红旗底条"/>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7000"/>
                    </a14:imgEffect>
                  </a14:imgLayer>
                </a14:imgProps>
              </a:ext>
              <a:ext uri="{28A0092B-C50C-407E-A947-70E740481C1C}">
                <a14:useLocalDpi xmlns:a14="http://schemas.microsoft.com/office/drawing/2010/main"/>
              </a:ext>
            </a:extLst>
          </a:blip>
          <a:srcRect/>
          <a:stretch>
            <a:fillRect/>
          </a:stretch>
        </p:blipFill>
        <p:spPr bwMode="auto">
          <a:xfrm>
            <a:off x="-61915" y="5512575"/>
            <a:ext cx="13472475" cy="134701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2710830" y="693490"/>
            <a:ext cx="5976665" cy="1671561"/>
            <a:chOff x="3322420" y="636852"/>
            <a:chExt cx="5057700" cy="1368159"/>
          </a:xfrm>
        </p:grpSpPr>
        <p:grpSp>
          <p:nvGrpSpPr>
            <p:cNvPr id="15" name="组合 14"/>
            <p:cNvGrpSpPr/>
            <p:nvPr/>
          </p:nvGrpSpPr>
          <p:grpSpPr>
            <a:xfrm>
              <a:off x="3870847" y="988719"/>
              <a:ext cx="4509273" cy="664424"/>
              <a:chOff x="343001" y="1895343"/>
              <a:chExt cx="4125540" cy="469674"/>
            </a:xfrm>
          </p:grpSpPr>
          <p:pic>
            <p:nvPicPr>
              <p:cNvPr id="16" name="图片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343001" y="1895343"/>
                <a:ext cx="4125540" cy="469674"/>
              </a:xfrm>
              <a:prstGeom prst="rect">
                <a:avLst/>
              </a:prstGeom>
              <a:effectLst>
                <a:outerShdw blurRad="50800" dist="38100" dir="2700000" algn="tl" rotWithShape="0">
                  <a:prstClr val="black">
                    <a:alpha val="40000"/>
                  </a:prstClr>
                </a:outerShdw>
                <a:reflection blurRad="6350" stA="77000" endPos="42000" dir="5400000" sy="-100000" algn="bl" rotWithShape="0"/>
              </a:effectLst>
            </p:spPr>
          </p:pic>
          <p:sp>
            <p:nvSpPr>
              <p:cNvPr id="17" name="矩形 16"/>
              <p:cNvSpPr/>
              <p:nvPr/>
            </p:nvSpPr>
            <p:spPr>
              <a:xfrm>
                <a:off x="733254" y="1978818"/>
                <a:ext cx="3700261" cy="302726"/>
              </a:xfrm>
              <a:prstGeom prst="rect">
                <a:avLst/>
              </a:prstGeom>
            </p:spPr>
            <p:txBody>
              <a:bodyPr wrap="square">
                <a:spAutoFit/>
              </a:bodyPr>
              <a:lstStyle/>
              <a:p>
                <a:pPr algn="ctr" defTabSz="1218753">
                  <a:defRPr/>
                </a:pPr>
                <a:r>
                  <a:rPr lang="zh-CN" altLang="en-US" sz="2800" b="1" dirty="0" smtClean="0">
                    <a:gradFill>
                      <a:gsLst>
                        <a:gs pos="0">
                          <a:srgbClr val="FFFF00"/>
                        </a:gs>
                        <a:gs pos="50000">
                          <a:srgbClr val="FAD694"/>
                        </a:gs>
                        <a:gs pos="100000">
                          <a:schemeClr val="accent1">
                            <a:tint val="23500"/>
                            <a:satMod val="160000"/>
                          </a:schemeClr>
                        </a:gs>
                      </a:gsLst>
                      <a:lin ang="16200000" scaled="0"/>
                    </a:gradFill>
                    <a:effectLst>
                      <a:outerShdw blurRad="50800" dist="38100" dir="5400000" algn="t" rotWithShape="0">
                        <a:prstClr val="black">
                          <a:alpha val="40000"/>
                        </a:prstClr>
                      </a:outerShdw>
                    </a:effectLst>
                    <a:latin typeface="微软雅黑" pitchFamily="34" charset="-122"/>
                    <a:ea typeface="微软雅黑" pitchFamily="34" charset="-122"/>
                  </a:rPr>
                  <a:t>适应新时代要求的新举措</a:t>
                </a:r>
                <a:endParaRPr lang="zh-CN" altLang="en-US" sz="2800" b="1" dirty="0">
                  <a:gradFill>
                    <a:gsLst>
                      <a:gs pos="0">
                        <a:srgbClr val="FFFF00"/>
                      </a:gs>
                      <a:gs pos="50000">
                        <a:srgbClr val="FAD694"/>
                      </a:gs>
                      <a:gs pos="100000">
                        <a:schemeClr val="accent1">
                          <a:tint val="23500"/>
                          <a:satMod val="160000"/>
                        </a:schemeClr>
                      </a:gs>
                    </a:gsLst>
                    <a:lin ang="16200000" scaled="0"/>
                  </a:gradFill>
                  <a:effectLst>
                    <a:outerShdw blurRad="50800" dist="38100" dir="5400000" algn="t" rotWithShape="0">
                      <a:prstClr val="black">
                        <a:alpha val="40000"/>
                      </a:prstClr>
                    </a:outerShdw>
                  </a:effectLst>
                  <a:latin typeface="微软雅黑" pitchFamily="34" charset="-122"/>
                  <a:ea typeface="微软雅黑" pitchFamily="34" charset="-122"/>
                </a:endParaRPr>
              </a:p>
            </p:txBody>
          </p:sp>
        </p:grpSp>
        <p:pic>
          <p:nvPicPr>
            <p:cNvPr id="13" name="Picture 2" descr="F:\桌面\党政机关\素材\党徽\Nipic_20180988_20150909113802527000.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22420" y="636852"/>
              <a:ext cx="1605632" cy="136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标题 4"/>
          <p:cNvSpPr txBox="1">
            <a:spLocks/>
          </p:cNvSpPr>
          <p:nvPr/>
        </p:nvSpPr>
        <p:spPr>
          <a:xfrm>
            <a:off x="2091295" y="2340685"/>
            <a:ext cx="7863808" cy="2344668"/>
          </a:xfrm>
          <a:prstGeom prst="rect">
            <a:avLst/>
          </a:prstGeom>
        </p:spPr>
        <p:txBody>
          <a:bodyPr vert="horz" lIns="121873" tIns="60936" rIns="121873" bIns="6093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8753" fontAlgn="base">
              <a:spcAft>
                <a:spcPct val="0"/>
              </a:spcAft>
              <a:defRPr/>
            </a:pPr>
            <a:r>
              <a:rPr lang="zh-CN" altLang="en-US" sz="5400"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reflection blurRad="6350" stA="55000" endA="300" endPos="45500" dir="5400000" sy="-100000" algn="bl" rotWithShape="0"/>
                </a:effectLst>
                <a:latin typeface="微软雅黑" pitchFamily="34" charset="-122"/>
                <a:ea typeface="微软雅黑" pitchFamily="34" charset="-122"/>
                <a:cs typeface="+mn-cs"/>
              </a:rPr>
              <a:t>确保一张蓝图干到底</a:t>
            </a:r>
            <a:endParaRPr lang="zh-CN" altLang="en-US" sz="5400" b="1"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reflection blurRad="6350" stA="55000" endA="300" endPos="45500" dir="5400000" sy="-100000" algn="bl" rotWithShape="0"/>
              </a:effectLst>
              <a:latin typeface="微软雅黑" pitchFamily="34" charset="-122"/>
              <a:ea typeface="微软雅黑" pitchFamily="34" charset="-122"/>
              <a:cs typeface="+mn-cs"/>
            </a:endParaRPr>
          </a:p>
        </p:txBody>
      </p:sp>
    </p:spTree>
    <p:extLst>
      <p:ext uri="{BB962C8B-B14F-4D97-AF65-F5344CB8AC3E}">
        <p14:creationId xmlns:p14="http://schemas.microsoft.com/office/powerpoint/2010/main" val="25164537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1411721" y="405458"/>
            <a:ext cx="5823159" cy="575867"/>
          </a:xfrm>
          <a:prstGeom prst="rect">
            <a:avLst/>
          </a:prstGeom>
        </p:spPr>
        <p:txBody>
          <a:bodyPr>
            <a:noAutofit/>
          </a:bodyPr>
          <a:lstStyle/>
          <a:p>
            <a:pPr marL="0" indent="0" defTabSz="1218753" fontAlgn="base">
              <a:spcBef>
                <a:spcPct val="0"/>
              </a:spcBef>
              <a:spcAft>
                <a:spcPct val="0"/>
              </a:spcAft>
              <a:buNone/>
              <a:defRPr/>
            </a:pPr>
            <a:r>
              <a:rPr lang="zh-CN" altLang="en-US" sz="2400"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九个方面理论分析和政策指导</a:t>
            </a:r>
            <a:endParaRPr lang="zh-CN" altLang="en-US" sz="2400" b="1"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0" name="圆角矩形 19"/>
          <p:cNvSpPr/>
          <p:nvPr/>
        </p:nvSpPr>
        <p:spPr>
          <a:xfrm>
            <a:off x="1198662" y="1423229"/>
            <a:ext cx="8208912" cy="422389"/>
          </a:xfrm>
          <a:prstGeom prst="roundRect">
            <a:avLst>
              <a:gd name="adj" fmla="val 0"/>
            </a:avLst>
          </a:prstGeom>
          <a:solidFill>
            <a:sysClr val="window" lastClr="FFFFFF"/>
          </a:solidFill>
          <a:ln w="12700" cap="flat" cmpd="sng" algn="ctr">
            <a:solidFill>
              <a:srgbClr val="C00000"/>
            </a:solidFill>
            <a:prstDash val="solid"/>
          </a:ln>
          <a:effectLst/>
          <a:sp3d prstMaterial="metal">
            <a:bevelT w="38100" h="57150" prst="angle"/>
          </a:sp3d>
        </p:spPr>
        <p:txBody>
          <a:bodyPr wrap="square" anchor="ctr">
            <a:normAutofit/>
          </a:bodyPr>
          <a:lstStyle/>
          <a:p>
            <a:pPr indent="457200" defTabSz="914400"/>
            <a:endParaRPr lang="zh-CN" altLang="en-US" sz="1800"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1282751" y="1413570"/>
            <a:ext cx="1783668" cy="406144"/>
            <a:chOff x="717476" y="1045286"/>
            <a:chExt cx="2054324" cy="1352913"/>
          </a:xfrm>
        </p:grpSpPr>
        <p:sp>
          <p:nvSpPr>
            <p:cNvPr id="22" name="圆角矩形 21"/>
            <p:cNvSpPr/>
            <p:nvPr/>
          </p:nvSpPr>
          <p:spPr>
            <a:xfrm>
              <a:off x="717476" y="1291449"/>
              <a:ext cx="2054324" cy="1106750"/>
            </a:xfrm>
            <a:prstGeom prst="roundRect">
              <a:avLst>
                <a:gd name="adj" fmla="val 1088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3200" b="1">
                <a:solidFill>
                  <a:schemeClr val="bg1"/>
                </a:solidFill>
                <a:latin typeface="微软雅黑" pitchFamily="34" charset="-122"/>
                <a:ea typeface="微软雅黑" pitchFamily="34" charset="-122"/>
              </a:endParaRPr>
            </a:p>
          </p:txBody>
        </p:sp>
        <p:sp>
          <p:nvSpPr>
            <p:cNvPr id="24" name="TextBox 23"/>
            <p:cNvSpPr txBox="1"/>
            <p:nvPr/>
          </p:nvSpPr>
          <p:spPr>
            <a:xfrm>
              <a:off x="872654" y="1045286"/>
              <a:ext cx="1749627" cy="541639"/>
            </a:xfrm>
            <a:prstGeom prst="rect">
              <a:avLst/>
            </a:prstGeom>
            <a:noFill/>
          </p:spPr>
          <p:txBody>
            <a:bodyPr wrap="square" rtlCol="0">
              <a:spAutoFit/>
            </a:bodyPr>
            <a:lstStyle/>
            <a:p>
              <a:pPr algn="ctr">
                <a:lnSpc>
                  <a:spcPct val="120000"/>
                </a:lnSpc>
              </a:pPr>
              <a:r>
                <a:rPr lang="zh-CN" altLang="en-US" sz="2100" b="1" dirty="0" smtClean="0">
                  <a:solidFill>
                    <a:schemeClr val="bg1"/>
                  </a:solidFill>
                  <a:latin typeface="微软雅黑" panose="020B0503020204020204" pitchFamily="34" charset="-122"/>
                  <a:ea typeface="微软雅黑" panose="020B0503020204020204" pitchFamily="34" charset="-122"/>
                </a:rPr>
                <a:t>经济方面</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sp>
        <p:nvSpPr>
          <p:cNvPr id="25" name="文本框 58"/>
          <p:cNvSpPr txBox="1"/>
          <p:nvPr/>
        </p:nvSpPr>
        <p:spPr>
          <a:xfrm>
            <a:off x="3142878" y="1446706"/>
            <a:ext cx="5328501" cy="398912"/>
          </a:xfrm>
          <a:prstGeom prst="rect">
            <a:avLst/>
          </a:prstGeom>
          <a:noFill/>
        </p:spPr>
        <p:txBody>
          <a:bodyPr wrap="square" lIns="93745" tIns="46873" rIns="93745" bIns="46873" rtlCol="0">
            <a:spAutoFit/>
          </a:bodyPr>
          <a:lstStyle/>
          <a:p>
            <a:pPr defTabSz="914400">
              <a:lnSpc>
                <a:spcPct val="120000"/>
              </a:lnSpc>
            </a:pPr>
            <a:r>
              <a:rPr lang="zh-CN" altLang="en-US" sz="1800" kern="0" dirty="0" smtClean="0">
                <a:solidFill>
                  <a:srgbClr val="C00000"/>
                </a:solidFill>
                <a:latin typeface="微软雅黑" panose="020B0503020204020204" pitchFamily="34" charset="-122"/>
                <a:ea typeface="微软雅黑" panose="020B0503020204020204" pitchFamily="34" charset="-122"/>
              </a:rPr>
              <a:t>贯彻新发展理念，建设现代化经济体系</a:t>
            </a:r>
            <a:endParaRPr lang="en-US" altLang="zh-CN" sz="1800" kern="0" dirty="0">
              <a:solidFill>
                <a:srgbClr val="C00000"/>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1198662" y="1945486"/>
            <a:ext cx="8208912" cy="422389"/>
          </a:xfrm>
          <a:prstGeom prst="roundRect">
            <a:avLst>
              <a:gd name="adj" fmla="val 0"/>
            </a:avLst>
          </a:prstGeom>
          <a:solidFill>
            <a:sysClr val="window" lastClr="FFFFFF"/>
          </a:solidFill>
          <a:ln w="12700" cap="flat" cmpd="sng" algn="ctr">
            <a:solidFill>
              <a:srgbClr val="C00000"/>
            </a:solidFill>
            <a:prstDash val="solid"/>
          </a:ln>
          <a:effectLst/>
          <a:sp3d prstMaterial="metal">
            <a:bevelT w="38100" h="57150" prst="angle"/>
          </a:sp3d>
        </p:spPr>
        <p:txBody>
          <a:bodyPr wrap="square" anchor="ctr">
            <a:normAutofit/>
          </a:bodyPr>
          <a:lstStyle/>
          <a:p>
            <a:pPr indent="457200" defTabSz="914400"/>
            <a:endParaRPr lang="zh-CN" altLang="en-US" sz="1800"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1282751" y="1917626"/>
            <a:ext cx="1783668" cy="447238"/>
            <a:chOff x="717476" y="984656"/>
            <a:chExt cx="2054324" cy="1489803"/>
          </a:xfrm>
        </p:grpSpPr>
        <p:sp>
          <p:nvSpPr>
            <p:cNvPr id="15" name="圆角矩形 14"/>
            <p:cNvSpPr/>
            <p:nvPr/>
          </p:nvSpPr>
          <p:spPr>
            <a:xfrm>
              <a:off x="717476" y="1291449"/>
              <a:ext cx="2054324" cy="1106750"/>
            </a:xfrm>
            <a:prstGeom prst="roundRect">
              <a:avLst>
                <a:gd name="adj" fmla="val 1088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3200" b="1">
                <a:solidFill>
                  <a:schemeClr val="bg1"/>
                </a:solidFill>
                <a:latin typeface="微软雅黑" pitchFamily="34" charset="-122"/>
                <a:ea typeface="微软雅黑" pitchFamily="34" charset="-122"/>
              </a:endParaRPr>
            </a:p>
          </p:txBody>
        </p:sp>
        <p:sp>
          <p:nvSpPr>
            <p:cNvPr id="16" name="TextBox 15"/>
            <p:cNvSpPr txBox="1"/>
            <p:nvPr/>
          </p:nvSpPr>
          <p:spPr>
            <a:xfrm>
              <a:off x="872654" y="984656"/>
              <a:ext cx="1749627" cy="1489803"/>
            </a:xfrm>
            <a:prstGeom prst="rect">
              <a:avLst/>
            </a:prstGeom>
            <a:noFill/>
          </p:spPr>
          <p:txBody>
            <a:bodyPr wrap="square" rtlCol="0">
              <a:spAutoFit/>
            </a:bodyPr>
            <a:lstStyle/>
            <a:p>
              <a:pPr algn="ctr">
                <a:lnSpc>
                  <a:spcPct val="120000"/>
                </a:lnSpc>
              </a:pPr>
              <a:r>
                <a:rPr lang="zh-CN" altLang="en-US" sz="2100" b="1" dirty="0" smtClean="0">
                  <a:solidFill>
                    <a:schemeClr val="bg1"/>
                  </a:solidFill>
                  <a:latin typeface="微软雅黑" panose="020B0503020204020204" pitchFamily="34" charset="-122"/>
                  <a:ea typeface="微软雅黑" panose="020B0503020204020204" pitchFamily="34" charset="-122"/>
                </a:rPr>
                <a:t>政治方面</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sp>
        <p:nvSpPr>
          <p:cNvPr id="17" name="文本框 58"/>
          <p:cNvSpPr txBox="1"/>
          <p:nvPr/>
        </p:nvSpPr>
        <p:spPr>
          <a:xfrm>
            <a:off x="3142878" y="1968963"/>
            <a:ext cx="5523619" cy="427060"/>
          </a:xfrm>
          <a:prstGeom prst="rect">
            <a:avLst/>
          </a:prstGeom>
          <a:noFill/>
        </p:spPr>
        <p:txBody>
          <a:bodyPr wrap="square" lIns="93745" tIns="46873" rIns="93745" bIns="46873" rtlCol="0">
            <a:spAutoFit/>
          </a:bodyPr>
          <a:lstStyle/>
          <a:p>
            <a:pPr defTabSz="914400">
              <a:lnSpc>
                <a:spcPct val="120000"/>
              </a:lnSpc>
            </a:pPr>
            <a:r>
              <a:rPr lang="zh-CN" altLang="en-US" sz="1800" kern="0" dirty="0" smtClean="0">
                <a:solidFill>
                  <a:srgbClr val="C00000"/>
                </a:solidFill>
                <a:latin typeface="微软雅黑" panose="020B0503020204020204" pitchFamily="34" charset="-122"/>
                <a:ea typeface="微软雅黑" panose="020B0503020204020204" pitchFamily="34" charset="-122"/>
              </a:rPr>
              <a:t>健全人民当家作主制度体系，发展社会主义民主政治</a:t>
            </a:r>
            <a:endParaRPr lang="en-US" altLang="zh-CN" sz="1800" kern="0" dirty="0">
              <a:solidFill>
                <a:srgbClr val="C00000"/>
              </a:solidFill>
              <a:latin typeface="微软雅黑" panose="020B0503020204020204" pitchFamily="34" charset="-122"/>
              <a:ea typeface="微软雅黑" panose="020B0503020204020204" pitchFamily="34" charset="-122"/>
            </a:endParaRPr>
          </a:p>
        </p:txBody>
      </p:sp>
      <p:sp>
        <p:nvSpPr>
          <p:cNvPr id="18" name="圆角矩形 17"/>
          <p:cNvSpPr/>
          <p:nvPr/>
        </p:nvSpPr>
        <p:spPr>
          <a:xfrm>
            <a:off x="1198662" y="2503349"/>
            <a:ext cx="8208912" cy="422389"/>
          </a:xfrm>
          <a:prstGeom prst="roundRect">
            <a:avLst>
              <a:gd name="adj" fmla="val 0"/>
            </a:avLst>
          </a:prstGeom>
          <a:solidFill>
            <a:sysClr val="window" lastClr="FFFFFF"/>
          </a:solidFill>
          <a:ln w="12700" cap="flat" cmpd="sng" algn="ctr">
            <a:solidFill>
              <a:srgbClr val="C00000"/>
            </a:solidFill>
            <a:prstDash val="solid"/>
          </a:ln>
          <a:effectLst/>
          <a:sp3d prstMaterial="metal">
            <a:bevelT w="38100" h="57150" prst="angle"/>
          </a:sp3d>
        </p:spPr>
        <p:txBody>
          <a:bodyPr wrap="square" anchor="ctr">
            <a:normAutofit/>
          </a:bodyPr>
          <a:lstStyle/>
          <a:p>
            <a:pPr indent="457200" defTabSz="914400"/>
            <a:endParaRPr lang="zh-CN" altLang="en-US" sz="1800"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282751" y="2493690"/>
            <a:ext cx="1783668" cy="447238"/>
            <a:chOff x="717476" y="1045286"/>
            <a:chExt cx="2054324" cy="1489802"/>
          </a:xfrm>
        </p:grpSpPr>
        <p:sp>
          <p:nvSpPr>
            <p:cNvPr id="23" name="圆角矩形 22"/>
            <p:cNvSpPr/>
            <p:nvPr/>
          </p:nvSpPr>
          <p:spPr>
            <a:xfrm>
              <a:off x="717476" y="1291449"/>
              <a:ext cx="2054324" cy="1106750"/>
            </a:xfrm>
            <a:prstGeom prst="roundRect">
              <a:avLst>
                <a:gd name="adj" fmla="val 1088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3200" b="1">
                <a:solidFill>
                  <a:schemeClr val="bg1"/>
                </a:solidFill>
                <a:latin typeface="微软雅黑" pitchFamily="34" charset="-122"/>
                <a:ea typeface="微软雅黑" pitchFamily="34" charset="-122"/>
              </a:endParaRPr>
            </a:p>
          </p:txBody>
        </p:sp>
        <p:sp>
          <p:nvSpPr>
            <p:cNvPr id="28" name="TextBox 27"/>
            <p:cNvSpPr txBox="1"/>
            <p:nvPr/>
          </p:nvSpPr>
          <p:spPr>
            <a:xfrm>
              <a:off x="872654" y="1045286"/>
              <a:ext cx="1749627" cy="1489802"/>
            </a:xfrm>
            <a:prstGeom prst="rect">
              <a:avLst/>
            </a:prstGeom>
            <a:noFill/>
          </p:spPr>
          <p:txBody>
            <a:bodyPr wrap="square" rtlCol="0">
              <a:spAutoFit/>
            </a:bodyPr>
            <a:lstStyle/>
            <a:p>
              <a:pPr algn="ctr">
                <a:lnSpc>
                  <a:spcPct val="120000"/>
                </a:lnSpc>
              </a:pPr>
              <a:r>
                <a:rPr lang="zh-CN" altLang="en-US" sz="2100" b="1" dirty="0" smtClean="0">
                  <a:solidFill>
                    <a:schemeClr val="bg1"/>
                  </a:solidFill>
                  <a:latin typeface="微软雅黑" panose="020B0503020204020204" pitchFamily="34" charset="-122"/>
                  <a:ea typeface="微软雅黑" panose="020B0503020204020204" pitchFamily="34" charset="-122"/>
                </a:rPr>
                <a:t>文化方面</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sp>
        <p:nvSpPr>
          <p:cNvPr id="30" name="文本框 58"/>
          <p:cNvSpPr txBox="1"/>
          <p:nvPr/>
        </p:nvSpPr>
        <p:spPr>
          <a:xfrm>
            <a:off x="3142878" y="2526826"/>
            <a:ext cx="5328501" cy="427060"/>
          </a:xfrm>
          <a:prstGeom prst="rect">
            <a:avLst/>
          </a:prstGeom>
          <a:noFill/>
        </p:spPr>
        <p:txBody>
          <a:bodyPr wrap="square" lIns="93745" tIns="46873" rIns="93745" bIns="46873" rtlCol="0">
            <a:spAutoFit/>
          </a:bodyPr>
          <a:lstStyle/>
          <a:p>
            <a:pPr defTabSz="914400">
              <a:lnSpc>
                <a:spcPct val="120000"/>
              </a:lnSpc>
            </a:pPr>
            <a:r>
              <a:rPr lang="zh-CN" altLang="en-US" sz="1800" kern="0" dirty="0" smtClean="0">
                <a:solidFill>
                  <a:srgbClr val="C00000"/>
                </a:solidFill>
                <a:latin typeface="微软雅黑" panose="020B0503020204020204" pitchFamily="34" charset="-122"/>
                <a:ea typeface="微软雅黑" panose="020B0503020204020204" pitchFamily="34" charset="-122"/>
              </a:rPr>
              <a:t>坚定文化自信，推动社会主义文化繁荣兴盛</a:t>
            </a:r>
            <a:endParaRPr lang="en-US" altLang="zh-CN" sz="1800" kern="0" dirty="0">
              <a:solidFill>
                <a:srgbClr val="C00000"/>
              </a:solidFill>
              <a:latin typeface="微软雅黑" panose="020B0503020204020204" pitchFamily="34" charset="-122"/>
              <a:ea typeface="微软雅黑" panose="020B0503020204020204" pitchFamily="34" charset="-122"/>
            </a:endParaRPr>
          </a:p>
        </p:txBody>
      </p:sp>
      <p:sp>
        <p:nvSpPr>
          <p:cNvPr id="31" name="圆角矩形 30"/>
          <p:cNvSpPr/>
          <p:nvPr/>
        </p:nvSpPr>
        <p:spPr>
          <a:xfrm>
            <a:off x="1198661" y="3079413"/>
            <a:ext cx="8208913" cy="422389"/>
          </a:xfrm>
          <a:prstGeom prst="roundRect">
            <a:avLst>
              <a:gd name="adj" fmla="val 0"/>
            </a:avLst>
          </a:prstGeom>
          <a:solidFill>
            <a:sysClr val="window" lastClr="FFFFFF"/>
          </a:solidFill>
          <a:ln w="12700" cap="flat" cmpd="sng" algn="ctr">
            <a:solidFill>
              <a:srgbClr val="C00000"/>
            </a:solidFill>
            <a:prstDash val="solid"/>
          </a:ln>
          <a:effectLst/>
          <a:sp3d prstMaterial="metal">
            <a:bevelT w="38100" h="57150" prst="angle"/>
          </a:sp3d>
        </p:spPr>
        <p:txBody>
          <a:bodyPr wrap="square" anchor="ctr">
            <a:normAutofit/>
          </a:bodyPr>
          <a:lstStyle/>
          <a:p>
            <a:pPr indent="457200" defTabSz="914400"/>
            <a:endParaRPr lang="zh-CN" altLang="en-US" sz="1800"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282750" y="3069754"/>
            <a:ext cx="1783668" cy="447238"/>
            <a:chOff x="717476" y="1045286"/>
            <a:chExt cx="2054324" cy="1489802"/>
          </a:xfrm>
        </p:grpSpPr>
        <p:sp>
          <p:nvSpPr>
            <p:cNvPr id="35" name="圆角矩形 34"/>
            <p:cNvSpPr/>
            <p:nvPr/>
          </p:nvSpPr>
          <p:spPr>
            <a:xfrm>
              <a:off x="717476" y="1291449"/>
              <a:ext cx="2054324" cy="1106750"/>
            </a:xfrm>
            <a:prstGeom prst="roundRect">
              <a:avLst>
                <a:gd name="adj" fmla="val 1088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3200" b="1">
                <a:solidFill>
                  <a:schemeClr val="bg1"/>
                </a:solidFill>
                <a:latin typeface="微软雅黑" pitchFamily="34" charset="-122"/>
                <a:ea typeface="微软雅黑" pitchFamily="34" charset="-122"/>
              </a:endParaRPr>
            </a:p>
          </p:txBody>
        </p:sp>
        <p:sp>
          <p:nvSpPr>
            <p:cNvPr id="36" name="TextBox 35"/>
            <p:cNvSpPr txBox="1"/>
            <p:nvPr/>
          </p:nvSpPr>
          <p:spPr>
            <a:xfrm>
              <a:off x="872654" y="1045286"/>
              <a:ext cx="1749627" cy="1489802"/>
            </a:xfrm>
            <a:prstGeom prst="rect">
              <a:avLst/>
            </a:prstGeom>
            <a:noFill/>
          </p:spPr>
          <p:txBody>
            <a:bodyPr wrap="square" rtlCol="0">
              <a:spAutoFit/>
            </a:bodyPr>
            <a:lstStyle/>
            <a:p>
              <a:pPr algn="ctr">
                <a:lnSpc>
                  <a:spcPct val="120000"/>
                </a:lnSpc>
              </a:pPr>
              <a:r>
                <a:rPr lang="zh-CN" altLang="en-US" sz="2100" b="1" dirty="0" smtClean="0">
                  <a:solidFill>
                    <a:schemeClr val="bg1"/>
                  </a:solidFill>
                  <a:latin typeface="微软雅黑" panose="020B0503020204020204" pitchFamily="34" charset="-122"/>
                  <a:ea typeface="微软雅黑" panose="020B0503020204020204" pitchFamily="34" charset="-122"/>
                </a:rPr>
                <a:t>社会方面</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sp>
        <p:nvSpPr>
          <p:cNvPr id="37" name="文本框 58"/>
          <p:cNvSpPr txBox="1"/>
          <p:nvPr/>
        </p:nvSpPr>
        <p:spPr>
          <a:xfrm>
            <a:off x="3142877" y="3102890"/>
            <a:ext cx="5328501" cy="427060"/>
          </a:xfrm>
          <a:prstGeom prst="rect">
            <a:avLst/>
          </a:prstGeom>
          <a:noFill/>
        </p:spPr>
        <p:txBody>
          <a:bodyPr wrap="square" lIns="93745" tIns="46873" rIns="93745" bIns="46873" rtlCol="0">
            <a:spAutoFit/>
          </a:bodyPr>
          <a:lstStyle/>
          <a:p>
            <a:pPr defTabSz="914400">
              <a:lnSpc>
                <a:spcPct val="120000"/>
              </a:lnSpc>
            </a:pPr>
            <a:r>
              <a:rPr lang="zh-CN" altLang="en-US" sz="1800" kern="0" dirty="0" smtClean="0">
                <a:solidFill>
                  <a:srgbClr val="C00000"/>
                </a:solidFill>
                <a:latin typeface="微软雅黑" panose="020B0503020204020204" pitchFamily="34" charset="-122"/>
                <a:ea typeface="微软雅黑" panose="020B0503020204020204" pitchFamily="34" charset="-122"/>
              </a:rPr>
              <a:t>提高保障和改善民生水平，加强和创新社会治理</a:t>
            </a:r>
            <a:endParaRPr lang="en-US" altLang="zh-CN" sz="1800" kern="0" dirty="0">
              <a:solidFill>
                <a:srgbClr val="C00000"/>
              </a:solidFill>
              <a:latin typeface="微软雅黑" panose="020B0503020204020204" pitchFamily="34" charset="-122"/>
              <a:ea typeface="微软雅黑" panose="020B0503020204020204" pitchFamily="34" charset="-122"/>
            </a:endParaRPr>
          </a:p>
        </p:txBody>
      </p:sp>
      <p:sp>
        <p:nvSpPr>
          <p:cNvPr id="38" name="圆角矩形 37"/>
          <p:cNvSpPr/>
          <p:nvPr/>
        </p:nvSpPr>
        <p:spPr>
          <a:xfrm>
            <a:off x="1195947" y="3655477"/>
            <a:ext cx="8211627" cy="422389"/>
          </a:xfrm>
          <a:prstGeom prst="roundRect">
            <a:avLst>
              <a:gd name="adj" fmla="val 0"/>
            </a:avLst>
          </a:prstGeom>
          <a:solidFill>
            <a:sysClr val="window" lastClr="FFFFFF"/>
          </a:solidFill>
          <a:ln w="12700" cap="flat" cmpd="sng" algn="ctr">
            <a:solidFill>
              <a:srgbClr val="C00000"/>
            </a:solidFill>
            <a:prstDash val="solid"/>
          </a:ln>
          <a:effectLst/>
          <a:sp3d prstMaterial="metal">
            <a:bevelT w="38100" h="57150" prst="angle"/>
          </a:sp3d>
        </p:spPr>
        <p:txBody>
          <a:bodyPr wrap="square" anchor="ctr">
            <a:normAutofit/>
          </a:bodyPr>
          <a:lstStyle/>
          <a:p>
            <a:pPr indent="457200" defTabSz="914400"/>
            <a:endParaRPr lang="zh-CN" altLang="en-US" sz="1800"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1280036" y="3645818"/>
            <a:ext cx="1783668" cy="480131"/>
            <a:chOff x="717476" y="1045286"/>
            <a:chExt cx="2054324" cy="1599372"/>
          </a:xfrm>
        </p:grpSpPr>
        <p:sp>
          <p:nvSpPr>
            <p:cNvPr id="40" name="圆角矩形 39"/>
            <p:cNvSpPr/>
            <p:nvPr/>
          </p:nvSpPr>
          <p:spPr>
            <a:xfrm>
              <a:off x="717476" y="1291449"/>
              <a:ext cx="2054324" cy="1106750"/>
            </a:xfrm>
            <a:prstGeom prst="roundRect">
              <a:avLst>
                <a:gd name="adj" fmla="val 1088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3200" b="1">
                <a:solidFill>
                  <a:schemeClr val="bg1"/>
                </a:solidFill>
                <a:latin typeface="微软雅黑" pitchFamily="34" charset="-122"/>
                <a:ea typeface="微软雅黑" pitchFamily="34" charset="-122"/>
              </a:endParaRPr>
            </a:p>
          </p:txBody>
        </p:sp>
        <p:sp>
          <p:nvSpPr>
            <p:cNvPr id="41" name="TextBox 40"/>
            <p:cNvSpPr txBox="1"/>
            <p:nvPr/>
          </p:nvSpPr>
          <p:spPr>
            <a:xfrm>
              <a:off x="872654" y="1045286"/>
              <a:ext cx="1749627" cy="1599372"/>
            </a:xfrm>
            <a:prstGeom prst="rect">
              <a:avLst/>
            </a:prstGeom>
            <a:noFill/>
          </p:spPr>
          <p:txBody>
            <a:bodyPr wrap="square" rtlCol="0">
              <a:spAutoFit/>
            </a:bodyPr>
            <a:lstStyle/>
            <a:p>
              <a:pPr algn="ctr">
                <a:lnSpc>
                  <a:spcPct val="120000"/>
                </a:lnSpc>
              </a:pPr>
              <a:r>
                <a:rPr lang="zh-CN" altLang="en-US" sz="2100" b="1" dirty="0" smtClean="0">
                  <a:solidFill>
                    <a:schemeClr val="bg1"/>
                  </a:solidFill>
                  <a:latin typeface="微软雅黑" panose="020B0503020204020204" pitchFamily="34" charset="-122"/>
                  <a:ea typeface="微软雅黑" panose="020B0503020204020204" pitchFamily="34" charset="-122"/>
                </a:rPr>
                <a:t>生态方面</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sp>
        <p:nvSpPr>
          <p:cNvPr id="42" name="文本框 58"/>
          <p:cNvSpPr txBox="1"/>
          <p:nvPr/>
        </p:nvSpPr>
        <p:spPr>
          <a:xfrm>
            <a:off x="3140163" y="3678954"/>
            <a:ext cx="5328501" cy="427060"/>
          </a:xfrm>
          <a:prstGeom prst="rect">
            <a:avLst/>
          </a:prstGeom>
          <a:noFill/>
        </p:spPr>
        <p:txBody>
          <a:bodyPr wrap="square" lIns="93745" tIns="46873" rIns="93745" bIns="46873" rtlCol="0">
            <a:spAutoFit/>
          </a:bodyPr>
          <a:lstStyle/>
          <a:p>
            <a:pPr defTabSz="914400">
              <a:lnSpc>
                <a:spcPct val="120000"/>
              </a:lnSpc>
            </a:pPr>
            <a:r>
              <a:rPr lang="zh-CN" altLang="en-US" sz="1800" kern="0" dirty="0" smtClean="0">
                <a:solidFill>
                  <a:srgbClr val="C00000"/>
                </a:solidFill>
                <a:latin typeface="微软雅黑" panose="020B0503020204020204" pitchFamily="34" charset="-122"/>
                <a:ea typeface="微软雅黑" panose="020B0503020204020204" pitchFamily="34" charset="-122"/>
              </a:rPr>
              <a:t>加快生态文明体制改革，建设美丽中国</a:t>
            </a:r>
            <a:endParaRPr lang="en-US" altLang="zh-CN" sz="1800" kern="0" dirty="0">
              <a:solidFill>
                <a:srgbClr val="C00000"/>
              </a:solidFill>
              <a:latin typeface="微软雅黑" panose="020B0503020204020204" pitchFamily="34" charset="-122"/>
              <a:ea typeface="微软雅黑" panose="020B0503020204020204" pitchFamily="34" charset="-122"/>
            </a:endParaRPr>
          </a:p>
        </p:txBody>
      </p:sp>
      <p:sp>
        <p:nvSpPr>
          <p:cNvPr id="43" name="圆角矩形 42"/>
          <p:cNvSpPr/>
          <p:nvPr/>
        </p:nvSpPr>
        <p:spPr>
          <a:xfrm>
            <a:off x="1195946" y="4231541"/>
            <a:ext cx="8211628" cy="422389"/>
          </a:xfrm>
          <a:prstGeom prst="roundRect">
            <a:avLst>
              <a:gd name="adj" fmla="val 0"/>
            </a:avLst>
          </a:prstGeom>
          <a:solidFill>
            <a:sysClr val="window" lastClr="FFFFFF"/>
          </a:solidFill>
          <a:ln w="12700" cap="flat" cmpd="sng" algn="ctr">
            <a:solidFill>
              <a:srgbClr val="C00000"/>
            </a:solidFill>
            <a:prstDash val="solid"/>
          </a:ln>
          <a:effectLst/>
          <a:sp3d prstMaterial="metal">
            <a:bevelT w="38100" h="57150" prst="angle"/>
          </a:sp3d>
        </p:spPr>
        <p:txBody>
          <a:bodyPr wrap="square" anchor="ctr">
            <a:normAutofit/>
          </a:bodyPr>
          <a:lstStyle/>
          <a:p>
            <a:pPr indent="457200" defTabSz="914400"/>
            <a:endParaRPr lang="zh-CN" altLang="en-US" sz="1800"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1280035" y="4257347"/>
            <a:ext cx="1786385" cy="396583"/>
            <a:chOff x="717476" y="1163424"/>
            <a:chExt cx="2057453" cy="1321064"/>
          </a:xfrm>
        </p:grpSpPr>
        <p:sp>
          <p:nvSpPr>
            <p:cNvPr id="45" name="圆角矩形 44"/>
            <p:cNvSpPr/>
            <p:nvPr/>
          </p:nvSpPr>
          <p:spPr>
            <a:xfrm>
              <a:off x="717476" y="1291449"/>
              <a:ext cx="2054324" cy="1106750"/>
            </a:xfrm>
            <a:prstGeom prst="roundRect">
              <a:avLst>
                <a:gd name="adj" fmla="val 1088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3200" b="1">
                <a:solidFill>
                  <a:schemeClr val="bg1"/>
                </a:solidFill>
                <a:latin typeface="微软雅黑" pitchFamily="34" charset="-122"/>
                <a:ea typeface="微软雅黑" pitchFamily="34" charset="-122"/>
              </a:endParaRPr>
            </a:p>
          </p:txBody>
        </p:sp>
        <p:sp>
          <p:nvSpPr>
            <p:cNvPr id="46" name="TextBox 45"/>
            <p:cNvSpPr txBox="1"/>
            <p:nvPr/>
          </p:nvSpPr>
          <p:spPr>
            <a:xfrm>
              <a:off x="720604" y="1163424"/>
              <a:ext cx="2054325" cy="1321064"/>
            </a:xfrm>
            <a:prstGeom prst="rect">
              <a:avLst/>
            </a:prstGeom>
            <a:noFill/>
          </p:spPr>
          <p:txBody>
            <a:bodyPr wrap="square" rtlCol="0">
              <a:spAutoFit/>
            </a:bodyPr>
            <a:lstStyle/>
            <a:p>
              <a:pPr algn="ctr">
                <a:lnSpc>
                  <a:spcPct val="120000"/>
                </a:lnSpc>
              </a:pPr>
              <a:r>
                <a:rPr lang="zh-CN" altLang="en-US" sz="1800" b="1" dirty="0" smtClean="0">
                  <a:solidFill>
                    <a:schemeClr val="bg1"/>
                  </a:solidFill>
                  <a:latin typeface="微软雅黑" panose="020B0503020204020204" pitchFamily="34" charset="-122"/>
                  <a:ea typeface="微软雅黑" panose="020B0503020204020204" pitchFamily="34" charset="-122"/>
                </a:rPr>
                <a:t>国防和军队方面</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grpSp>
      <p:sp>
        <p:nvSpPr>
          <p:cNvPr id="47" name="文本框 58"/>
          <p:cNvSpPr txBox="1"/>
          <p:nvPr/>
        </p:nvSpPr>
        <p:spPr>
          <a:xfrm>
            <a:off x="3140161" y="4255018"/>
            <a:ext cx="5691349" cy="427060"/>
          </a:xfrm>
          <a:prstGeom prst="rect">
            <a:avLst/>
          </a:prstGeom>
          <a:noFill/>
        </p:spPr>
        <p:txBody>
          <a:bodyPr wrap="square" lIns="93745" tIns="46873" rIns="93745" bIns="46873" rtlCol="0">
            <a:spAutoFit/>
          </a:bodyPr>
          <a:lstStyle/>
          <a:p>
            <a:pPr defTabSz="914400">
              <a:lnSpc>
                <a:spcPct val="120000"/>
              </a:lnSpc>
            </a:pPr>
            <a:r>
              <a:rPr lang="zh-CN" altLang="en-US" sz="1800" kern="0" dirty="0" smtClean="0">
                <a:solidFill>
                  <a:srgbClr val="C00000"/>
                </a:solidFill>
                <a:latin typeface="微软雅黑" panose="020B0503020204020204" pitchFamily="34" charset="-122"/>
                <a:ea typeface="微软雅黑" panose="020B0503020204020204" pitchFamily="34" charset="-122"/>
              </a:rPr>
              <a:t>坚持中国特色强军之路，全面推进国防和军队现代化</a:t>
            </a:r>
            <a:endParaRPr lang="en-US" altLang="zh-CN" sz="1800" kern="0" dirty="0">
              <a:solidFill>
                <a:srgbClr val="C00000"/>
              </a:solidFill>
              <a:latin typeface="微软雅黑" panose="020B0503020204020204" pitchFamily="34" charset="-122"/>
              <a:ea typeface="微软雅黑" panose="020B0503020204020204" pitchFamily="34" charset="-122"/>
            </a:endParaRPr>
          </a:p>
        </p:txBody>
      </p:sp>
      <p:sp>
        <p:nvSpPr>
          <p:cNvPr id="48" name="圆角矩形 47"/>
          <p:cNvSpPr/>
          <p:nvPr/>
        </p:nvSpPr>
        <p:spPr>
          <a:xfrm>
            <a:off x="1188686" y="4807605"/>
            <a:ext cx="8218888" cy="682273"/>
          </a:xfrm>
          <a:prstGeom prst="roundRect">
            <a:avLst>
              <a:gd name="adj" fmla="val 0"/>
            </a:avLst>
          </a:prstGeom>
          <a:solidFill>
            <a:sysClr val="window" lastClr="FFFFFF"/>
          </a:solidFill>
          <a:ln w="12700" cap="flat" cmpd="sng" algn="ctr">
            <a:solidFill>
              <a:srgbClr val="C00000"/>
            </a:solidFill>
            <a:prstDash val="solid"/>
          </a:ln>
          <a:effectLst/>
          <a:sp3d prstMaterial="metal">
            <a:bevelT w="38100" h="57150" prst="angle"/>
          </a:sp3d>
        </p:spPr>
        <p:txBody>
          <a:bodyPr wrap="square" anchor="ctr">
            <a:normAutofit/>
          </a:bodyPr>
          <a:lstStyle/>
          <a:p>
            <a:pPr indent="457200" defTabSz="914400"/>
            <a:endParaRPr lang="zh-CN" altLang="en-US" sz="1800"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1272776" y="4834762"/>
            <a:ext cx="1783667" cy="683264"/>
            <a:chOff x="717476" y="1151910"/>
            <a:chExt cx="2054324" cy="1413023"/>
          </a:xfrm>
        </p:grpSpPr>
        <p:sp>
          <p:nvSpPr>
            <p:cNvPr id="50" name="圆角矩形 49"/>
            <p:cNvSpPr/>
            <p:nvPr/>
          </p:nvSpPr>
          <p:spPr>
            <a:xfrm>
              <a:off x="717476" y="1291449"/>
              <a:ext cx="2054324" cy="1106750"/>
            </a:xfrm>
            <a:prstGeom prst="roundRect">
              <a:avLst>
                <a:gd name="adj" fmla="val 1088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3200" b="1">
                <a:solidFill>
                  <a:schemeClr val="bg1"/>
                </a:solidFill>
                <a:latin typeface="微软雅黑" pitchFamily="34" charset="-122"/>
                <a:ea typeface="微软雅黑" pitchFamily="34" charset="-122"/>
              </a:endParaRPr>
            </a:p>
          </p:txBody>
        </p:sp>
        <p:sp>
          <p:nvSpPr>
            <p:cNvPr id="51" name="TextBox 50"/>
            <p:cNvSpPr txBox="1"/>
            <p:nvPr/>
          </p:nvSpPr>
          <p:spPr>
            <a:xfrm>
              <a:off x="728965" y="1151910"/>
              <a:ext cx="2042834" cy="1413023"/>
            </a:xfrm>
            <a:prstGeom prst="rect">
              <a:avLst/>
            </a:prstGeom>
            <a:noFill/>
          </p:spPr>
          <p:txBody>
            <a:bodyPr wrap="square" rtlCol="0">
              <a:spAutoFit/>
            </a:bodyPr>
            <a:lstStyle/>
            <a:p>
              <a:pPr algn="ctr">
                <a:lnSpc>
                  <a:spcPct val="120000"/>
                </a:lnSpc>
              </a:pPr>
              <a:r>
                <a:rPr lang="zh-CN" altLang="en-US" sz="1600" b="1" dirty="0" smtClean="0">
                  <a:solidFill>
                    <a:schemeClr val="bg1"/>
                  </a:solidFill>
                  <a:latin typeface="微软雅黑" panose="020B0503020204020204" pitchFamily="34" charset="-122"/>
                  <a:ea typeface="微软雅黑" panose="020B0503020204020204" pitchFamily="34" charset="-122"/>
                </a:rPr>
                <a:t>“一国两制“和   祖国统一方面</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52" name="文本框 58"/>
          <p:cNvSpPr txBox="1"/>
          <p:nvPr/>
        </p:nvSpPr>
        <p:spPr>
          <a:xfrm>
            <a:off x="3214977" y="4946950"/>
            <a:ext cx="5328501" cy="427060"/>
          </a:xfrm>
          <a:prstGeom prst="rect">
            <a:avLst/>
          </a:prstGeom>
          <a:noFill/>
        </p:spPr>
        <p:txBody>
          <a:bodyPr wrap="square" lIns="93745" tIns="46873" rIns="93745" bIns="46873" rtlCol="0">
            <a:spAutoFit/>
          </a:bodyPr>
          <a:lstStyle/>
          <a:p>
            <a:pPr defTabSz="914400">
              <a:lnSpc>
                <a:spcPct val="120000"/>
              </a:lnSpc>
            </a:pPr>
            <a:r>
              <a:rPr lang="zh-CN" altLang="en-US" sz="1800" kern="0" dirty="0" smtClean="0">
                <a:solidFill>
                  <a:srgbClr val="C00000"/>
                </a:solidFill>
                <a:latin typeface="微软雅黑" panose="020B0503020204020204" pitchFamily="34" charset="-122"/>
                <a:ea typeface="微软雅黑" panose="020B0503020204020204" pitchFamily="34" charset="-122"/>
              </a:rPr>
              <a:t>坚持“一国两制”，推进祖国统一</a:t>
            </a:r>
            <a:endParaRPr lang="en-US" altLang="zh-CN" sz="1800" kern="0" dirty="0">
              <a:solidFill>
                <a:srgbClr val="C00000"/>
              </a:solidFill>
              <a:latin typeface="微软雅黑" panose="020B0503020204020204" pitchFamily="34" charset="-122"/>
              <a:ea typeface="微软雅黑" panose="020B0503020204020204" pitchFamily="34" charset="-122"/>
            </a:endParaRPr>
          </a:p>
        </p:txBody>
      </p:sp>
      <p:sp>
        <p:nvSpPr>
          <p:cNvPr id="53" name="圆角矩形 52"/>
          <p:cNvSpPr/>
          <p:nvPr/>
        </p:nvSpPr>
        <p:spPr>
          <a:xfrm>
            <a:off x="1198662" y="5571545"/>
            <a:ext cx="8208912" cy="422389"/>
          </a:xfrm>
          <a:prstGeom prst="roundRect">
            <a:avLst>
              <a:gd name="adj" fmla="val 0"/>
            </a:avLst>
          </a:prstGeom>
          <a:solidFill>
            <a:sysClr val="window" lastClr="FFFFFF"/>
          </a:solidFill>
          <a:ln w="12700" cap="flat" cmpd="sng" algn="ctr">
            <a:solidFill>
              <a:srgbClr val="C00000"/>
            </a:solidFill>
            <a:prstDash val="solid"/>
          </a:ln>
          <a:effectLst/>
          <a:sp3d prstMaterial="metal">
            <a:bevelT w="38100" h="57150" prst="angle"/>
          </a:sp3d>
        </p:spPr>
        <p:txBody>
          <a:bodyPr wrap="square" anchor="ctr">
            <a:normAutofit/>
          </a:bodyPr>
          <a:lstStyle/>
          <a:p>
            <a:pPr indent="457200" defTabSz="914400"/>
            <a:endParaRPr lang="zh-CN" altLang="en-US" sz="1800"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grpSp>
        <p:nvGrpSpPr>
          <p:cNvPr id="54" name="组合 53"/>
          <p:cNvGrpSpPr/>
          <p:nvPr/>
        </p:nvGrpSpPr>
        <p:grpSpPr>
          <a:xfrm>
            <a:off x="1282751" y="5561886"/>
            <a:ext cx="1783668" cy="447238"/>
            <a:chOff x="717476" y="1045286"/>
            <a:chExt cx="2054324" cy="1489802"/>
          </a:xfrm>
        </p:grpSpPr>
        <p:sp>
          <p:nvSpPr>
            <p:cNvPr id="55" name="圆角矩形 54"/>
            <p:cNvSpPr/>
            <p:nvPr/>
          </p:nvSpPr>
          <p:spPr>
            <a:xfrm>
              <a:off x="717476" y="1291449"/>
              <a:ext cx="2054324" cy="1106750"/>
            </a:xfrm>
            <a:prstGeom prst="roundRect">
              <a:avLst>
                <a:gd name="adj" fmla="val 1088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3200" b="1">
                <a:solidFill>
                  <a:schemeClr val="bg1"/>
                </a:solidFill>
                <a:latin typeface="微软雅黑" pitchFamily="34" charset="-122"/>
                <a:ea typeface="微软雅黑" pitchFamily="34" charset="-122"/>
              </a:endParaRPr>
            </a:p>
          </p:txBody>
        </p:sp>
        <p:sp>
          <p:nvSpPr>
            <p:cNvPr id="56" name="TextBox 55"/>
            <p:cNvSpPr txBox="1"/>
            <p:nvPr/>
          </p:nvSpPr>
          <p:spPr>
            <a:xfrm>
              <a:off x="872654" y="1045286"/>
              <a:ext cx="1749627" cy="1489802"/>
            </a:xfrm>
            <a:prstGeom prst="rect">
              <a:avLst/>
            </a:prstGeom>
            <a:noFill/>
          </p:spPr>
          <p:txBody>
            <a:bodyPr wrap="square" rtlCol="0">
              <a:spAutoFit/>
            </a:bodyPr>
            <a:lstStyle/>
            <a:p>
              <a:pPr algn="ctr">
                <a:lnSpc>
                  <a:spcPct val="120000"/>
                </a:lnSpc>
              </a:pPr>
              <a:r>
                <a:rPr lang="zh-CN" altLang="en-US" sz="2100" b="1" dirty="0" smtClean="0">
                  <a:solidFill>
                    <a:schemeClr val="bg1"/>
                  </a:solidFill>
                  <a:latin typeface="微软雅黑" panose="020B0503020204020204" pitchFamily="34" charset="-122"/>
                  <a:ea typeface="微软雅黑" panose="020B0503020204020204" pitchFamily="34" charset="-122"/>
                </a:rPr>
                <a:t>外交方面</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sp>
        <p:nvSpPr>
          <p:cNvPr id="57" name="文本框 58"/>
          <p:cNvSpPr txBox="1"/>
          <p:nvPr/>
        </p:nvSpPr>
        <p:spPr>
          <a:xfrm>
            <a:off x="3142878" y="5595022"/>
            <a:ext cx="5328501" cy="427060"/>
          </a:xfrm>
          <a:prstGeom prst="rect">
            <a:avLst/>
          </a:prstGeom>
          <a:noFill/>
        </p:spPr>
        <p:txBody>
          <a:bodyPr wrap="square" lIns="93745" tIns="46873" rIns="93745" bIns="46873" rtlCol="0">
            <a:spAutoFit/>
          </a:bodyPr>
          <a:lstStyle/>
          <a:p>
            <a:pPr defTabSz="914400">
              <a:lnSpc>
                <a:spcPct val="120000"/>
              </a:lnSpc>
            </a:pPr>
            <a:r>
              <a:rPr lang="zh-CN" altLang="en-US" sz="1800" kern="0" dirty="0" smtClean="0">
                <a:solidFill>
                  <a:srgbClr val="C00000"/>
                </a:solidFill>
                <a:latin typeface="微软雅黑" panose="020B0503020204020204" pitchFamily="34" charset="-122"/>
                <a:ea typeface="微软雅黑" panose="020B0503020204020204" pitchFamily="34" charset="-122"/>
              </a:rPr>
              <a:t>坚持和平发展道路，推动构建人类命运共同体</a:t>
            </a:r>
            <a:endParaRPr lang="en-US" altLang="zh-CN" sz="1800" kern="0" dirty="0">
              <a:solidFill>
                <a:srgbClr val="C00000"/>
              </a:solidFill>
              <a:latin typeface="微软雅黑" panose="020B0503020204020204" pitchFamily="34" charset="-122"/>
              <a:ea typeface="微软雅黑" panose="020B0503020204020204" pitchFamily="34" charset="-122"/>
            </a:endParaRPr>
          </a:p>
        </p:txBody>
      </p:sp>
      <p:sp>
        <p:nvSpPr>
          <p:cNvPr id="58" name="圆角矩形 57"/>
          <p:cNvSpPr/>
          <p:nvPr/>
        </p:nvSpPr>
        <p:spPr>
          <a:xfrm>
            <a:off x="1188685" y="6147609"/>
            <a:ext cx="8218889" cy="422389"/>
          </a:xfrm>
          <a:prstGeom prst="roundRect">
            <a:avLst>
              <a:gd name="adj" fmla="val 0"/>
            </a:avLst>
          </a:prstGeom>
          <a:solidFill>
            <a:sysClr val="window" lastClr="FFFFFF"/>
          </a:solidFill>
          <a:ln w="12700" cap="flat" cmpd="sng" algn="ctr">
            <a:solidFill>
              <a:srgbClr val="C00000"/>
            </a:solidFill>
            <a:prstDash val="solid"/>
          </a:ln>
          <a:effectLst/>
          <a:sp3d prstMaterial="metal">
            <a:bevelT w="38100" h="57150" prst="angle"/>
          </a:sp3d>
        </p:spPr>
        <p:txBody>
          <a:bodyPr wrap="square" anchor="ctr">
            <a:normAutofit/>
          </a:bodyPr>
          <a:lstStyle/>
          <a:p>
            <a:pPr indent="457200" defTabSz="914400"/>
            <a:endParaRPr lang="zh-CN" altLang="en-US" sz="1800"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grpSp>
        <p:nvGrpSpPr>
          <p:cNvPr id="59" name="组合 58"/>
          <p:cNvGrpSpPr/>
          <p:nvPr/>
        </p:nvGrpSpPr>
        <p:grpSpPr>
          <a:xfrm>
            <a:off x="1272774" y="6137950"/>
            <a:ext cx="1783668" cy="447238"/>
            <a:chOff x="717476" y="1045286"/>
            <a:chExt cx="2054324" cy="1489802"/>
          </a:xfrm>
        </p:grpSpPr>
        <p:sp>
          <p:nvSpPr>
            <p:cNvPr id="60" name="圆角矩形 59"/>
            <p:cNvSpPr/>
            <p:nvPr/>
          </p:nvSpPr>
          <p:spPr>
            <a:xfrm>
              <a:off x="717476" y="1291449"/>
              <a:ext cx="2054324" cy="1106750"/>
            </a:xfrm>
            <a:prstGeom prst="roundRect">
              <a:avLst>
                <a:gd name="adj" fmla="val 1088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3200" b="1">
                <a:solidFill>
                  <a:schemeClr val="bg1"/>
                </a:solidFill>
                <a:latin typeface="微软雅黑" pitchFamily="34" charset="-122"/>
                <a:ea typeface="微软雅黑" pitchFamily="34" charset="-122"/>
              </a:endParaRPr>
            </a:p>
          </p:txBody>
        </p:sp>
        <p:sp>
          <p:nvSpPr>
            <p:cNvPr id="61" name="TextBox 60"/>
            <p:cNvSpPr txBox="1"/>
            <p:nvPr/>
          </p:nvSpPr>
          <p:spPr>
            <a:xfrm>
              <a:off x="872654" y="1045286"/>
              <a:ext cx="1749627" cy="1489802"/>
            </a:xfrm>
            <a:prstGeom prst="rect">
              <a:avLst/>
            </a:prstGeom>
            <a:noFill/>
          </p:spPr>
          <p:txBody>
            <a:bodyPr wrap="square" rtlCol="0">
              <a:spAutoFit/>
            </a:bodyPr>
            <a:lstStyle/>
            <a:p>
              <a:pPr algn="ctr">
                <a:lnSpc>
                  <a:spcPct val="120000"/>
                </a:lnSpc>
              </a:pPr>
              <a:r>
                <a:rPr lang="zh-CN" altLang="en-US" sz="2100" b="1" dirty="0" smtClean="0">
                  <a:solidFill>
                    <a:schemeClr val="bg1"/>
                  </a:solidFill>
                  <a:latin typeface="微软雅黑" panose="020B0503020204020204" pitchFamily="34" charset="-122"/>
                  <a:ea typeface="微软雅黑" panose="020B0503020204020204" pitchFamily="34" charset="-122"/>
                </a:rPr>
                <a:t>党建方面</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sp>
        <p:nvSpPr>
          <p:cNvPr id="62" name="文本框 58"/>
          <p:cNvSpPr txBox="1"/>
          <p:nvPr/>
        </p:nvSpPr>
        <p:spPr>
          <a:xfrm>
            <a:off x="3132901" y="6171086"/>
            <a:ext cx="6418689" cy="427060"/>
          </a:xfrm>
          <a:prstGeom prst="rect">
            <a:avLst/>
          </a:prstGeom>
          <a:noFill/>
        </p:spPr>
        <p:txBody>
          <a:bodyPr wrap="square" lIns="93745" tIns="46873" rIns="93745" bIns="46873" rtlCol="0">
            <a:spAutoFit/>
          </a:bodyPr>
          <a:lstStyle/>
          <a:p>
            <a:pPr defTabSz="914400">
              <a:lnSpc>
                <a:spcPct val="120000"/>
              </a:lnSpc>
            </a:pPr>
            <a:r>
              <a:rPr lang="zh-CN" altLang="en-US" sz="1800" kern="0" dirty="0" smtClean="0">
                <a:solidFill>
                  <a:srgbClr val="C00000"/>
                </a:solidFill>
                <a:latin typeface="微软雅黑" panose="020B0503020204020204" pitchFamily="34" charset="-122"/>
                <a:ea typeface="微软雅黑" panose="020B0503020204020204" pitchFamily="34" charset="-122"/>
              </a:rPr>
              <a:t>坚定不移全面从严治党，不断提高党的执政能力和领导水平</a:t>
            </a:r>
            <a:endParaRPr lang="en-US" altLang="zh-CN" sz="1800" kern="0"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8520206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50"/>
                                        <p:tgtEl>
                                          <p:spTgt spid="20"/>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250"/>
                                        <p:tgtEl>
                                          <p:spTgt spid="21"/>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250"/>
                                        <p:tgtEl>
                                          <p:spTgt spid="25"/>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50"/>
                                        <p:tgtEl>
                                          <p:spTgt spid="13"/>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50"/>
                                        <p:tgtEl>
                                          <p:spTgt spid="14"/>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250"/>
                                        <p:tgtEl>
                                          <p:spTgt spid="17"/>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250"/>
                                        <p:tgtEl>
                                          <p:spTgt spid="18"/>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50"/>
                                        <p:tgtEl>
                                          <p:spTgt spid="19"/>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50"/>
                                        <p:tgtEl>
                                          <p:spTgt spid="30"/>
                                        </p:tgtEl>
                                      </p:cBhvr>
                                    </p:animEffect>
                                  </p:childTnLst>
                                </p:cTn>
                              </p:par>
                            </p:childTnLst>
                          </p:cTn>
                        </p:par>
                        <p:par>
                          <p:cTn id="40" fill="hold">
                            <p:stCondLst>
                              <p:cond delay="2250"/>
                            </p:stCondLst>
                            <p:childTnLst>
                              <p:par>
                                <p:cTn id="41" presetID="10"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250"/>
                                        <p:tgtEl>
                                          <p:spTgt spid="31"/>
                                        </p:tgtEl>
                                      </p:cBhvr>
                                    </p:animEffec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250"/>
                                        <p:tgtEl>
                                          <p:spTgt spid="32"/>
                                        </p:tgtEl>
                                      </p:cBhvr>
                                    </p:animEffect>
                                  </p:childTnLst>
                                </p:cTn>
                              </p:par>
                            </p:childTnLst>
                          </p:cTn>
                        </p:par>
                        <p:par>
                          <p:cTn id="48" fill="hold">
                            <p:stCondLst>
                              <p:cond delay="2750"/>
                            </p:stCondLst>
                            <p:childTnLst>
                              <p:par>
                                <p:cTn id="49" presetID="10" presetClass="entr" presetSubtype="0"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250"/>
                                        <p:tgtEl>
                                          <p:spTgt spid="37"/>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250"/>
                                        <p:tgtEl>
                                          <p:spTgt spid="38"/>
                                        </p:tgtEl>
                                      </p:cBhvr>
                                    </p:animEffect>
                                  </p:childTnLst>
                                </p:cTn>
                              </p:par>
                            </p:childTnLst>
                          </p:cTn>
                        </p:par>
                        <p:par>
                          <p:cTn id="56" fill="hold">
                            <p:stCondLst>
                              <p:cond delay="3250"/>
                            </p:stCondLst>
                            <p:childTnLst>
                              <p:par>
                                <p:cTn id="57" presetID="10" presetClass="entr" presetSubtype="0"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250"/>
                                        <p:tgtEl>
                                          <p:spTgt spid="39"/>
                                        </p:tgtEl>
                                      </p:cBhvr>
                                    </p:animEffect>
                                  </p:childTnLst>
                                </p:cTn>
                              </p:par>
                            </p:childTnLst>
                          </p:cTn>
                        </p:par>
                        <p:par>
                          <p:cTn id="60" fill="hold">
                            <p:stCondLst>
                              <p:cond delay="3500"/>
                            </p:stCondLst>
                            <p:childTnLst>
                              <p:par>
                                <p:cTn id="61" presetID="10" presetClass="entr" presetSubtype="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250"/>
                                        <p:tgtEl>
                                          <p:spTgt spid="42"/>
                                        </p:tgtEl>
                                      </p:cBhvr>
                                    </p:animEffect>
                                  </p:childTnLst>
                                </p:cTn>
                              </p:par>
                            </p:childTnLst>
                          </p:cTn>
                        </p:par>
                        <p:par>
                          <p:cTn id="64" fill="hold">
                            <p:stCondLst>
                              <p:cond delay="3750"/>
                            </p:stCondLst>
                            <p:childTnLst>
                              <p:par>
                                <p:cTn id="65" presetID="10"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250"/>
                                        <p:tgtEl>
                                          <p:spTgt spid="43"/>
                                        </p:tgtEl>
                                      </p:cBhvr>
                                    </p:animEffect>
                                  </p:childTnLst>
                                </p:cTn>
                              </p:par>
                            </p:childTnLst>
                          </p:cTn>
                        </p:par>
                        <p:par>
                          <p:cTn id="68" fill="hold">
                            <p:stCondLst>
                              <p:cond delay="4000"/>
                            </p:stCondLst>
                            <p:childTnLst>
                              <p:par>
                                <p:cTn id="69" presetID="10" presetClass="entr" presetSubtype="0" fill="hold"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250"/>
                                        <p:tgtEl>
                                          <p:spTgt spid="44"/>
                                        </p:tgtEl>
                                      </p:cBhvr>
                                    </p:animEffect>
                                  </p:childTnLst>
                                </p:cTn>
                              </p:par>
                            </p:childTnLst>
                          </p:cTn>
                        </p:par>
                        <p:par>
                          <p:cTn id="72" fill="hold">
                            <p:stCondLst>
                              <p:cond delay="4250"/>
                            </p:stCondLst>
                            <p:childTnLst>
                              <p:par>
                                <p:cTn id="73" presetID="10" presetClass="entr" presetSubtype="0"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250"/>
                                        <p:tgtEl>
                                          <p:spTgt spid="47"/>
                                        </p:tgtEl>
                                      </p:cBhvr>
                                    </p:animEffect>
                                  </p:childTnLst>
                                </p:cTn>
                              </p:par>
                            </p:childTnLst>
                          </p:cTn>
                        </p:par>
                        <p:par>
                          <p:cTn id="76" fill="hold">
                            <p:stCondLst>
                              <p:cond delay="4500"/>
                            </p:stCondLst>
                            <p:childTnLst>
                              <p:par>
                                <p:cTn id="77" presetID="10"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250"/>
                                        <p:tgtEl>
                                          <p:spTgt spid="48"/>
                                        </p:tgtEl>
                                      </p:cBhvr>
                                    </p:animEffect>
                                  </p:childTnLst>
                                </p:cTn>
                              </p:par>
                            </p:childTnLst>
                          </p:cTn>
                        </p:par>
                        <p:par>
                          <p:cTn id="80" fill="hold">
                            <p:stCondLst>
                              <p:cond delay="4750"/>
                            </p:stCondLst>
                            <p:childTnLst>
                              <p:par>
                                <p:cTn id="81" presetID="10" presetClass="entr" presetSubtype="0" fill="hold" nodeType="after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fade">
                                      <p:cBhvr>
                                        <p:cTn id="83" dur="250"/>
                                        <p:tgtEl>
                                          <p:spTgt spid="49"/>
                                        </p:tgtEl>
                                      </p:cBhvr>
                                    </p:animEffect>
                                  </p:childTnLst>
                                </p:cTn>
                              </p:par>
                            </p:childTnLst>
                          </p:cTn>
                        </p:par>
                        <p:par>
                          <p:cTn id="84" fill="hold">
                            <p:stCondLst>
                              <p:cond delay="5000"/>
                            </p:stCondLst>
                            <p:childTnLst>
                              <p:par>
                                <p:cTn id="85" presetID="10"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250"/>
                                        <p:tgtEl>
                                          <p:spTgt spid="52"/>
                                        </p:tgtEl>
                                      </p:cBhvr>
                                    </p:animEffect>
                                  </p:childTnLst>
                                </p:cTn>
                              </p:par>
                            </p:childTnLst>
                          </p:cTn>
                        </p:par>
                        <p:par>
                          <p:cTn id="88" fill="hold">
                            <p:stCondLst>
                              <p:cond delay="5250"/>
                            </p:stCondLst>
                            <p:childTnLst>
                              <p:par>
                                <p:cTn id="89" presetID="10" presetClass="entr" presetSubtype="0"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250"/>
                                        <p:tgtEl>
                                          <p:spTgt spid="53"/>
                                        </p:tgtEl>
                                      </p:cBhvr>
                                    </p:animEffect>
                                  </p:childTnLst>
                                </p:cTn>
                              </p:par>
                            </p:childTnLst>
                          </p:cTn>
                        </p:par>
                        <p:par>
                          <p:cTn id="92" fill="hold">
                            <p:stCondLst>
                              <p:cond delay="5500"/>
                            </p:stCondLst>
                            <p:childTnLst>
                              <p:par>
                                <p:cTn id="93" presetID="10" presetClass="entr" presetSubtype="0" fill="hold"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250"/>
                                        <p:tgtEl>
                                          <p:spTgt spid="54"/>
                                        </p:tgtEl>
                                      </p:cBhvr>
                                    </p:animEffect>
                                  </p:childTnLst>
                                </p:cTn>
                              </p:par>
                            </p:childTnLst>
                          </p:cTn>
                        </p:par>
                        <p:par>
                          <p:cTn id="96" fill="hold">
                            <p:stCondLst>
                              <p:cond delay="5750"/>
                            </p:stCondLst>
                            <p:childTnLst>
                              <p:par>
                                <p:cTn id="97" presetID="10" presetClass="entr" presetSubtype="0" fill="hold" grpId="0" nodeType="afterEffect">
                                  <p:stCondLst>
                                    <p:cond delay="0"/>
                                  </p:stCondLst>
                                  <p:childTnLst>
                                    <p:set>
                                      <p:cBhvr>
                                        <p:cTn id="98" dur="1" fill="hold">
                                          <p:stCondLst>
                                            <p:cond delay="0"/>
                                          </p:stCondLst>
                                        </p:cTn>
                                        <p:tgtEl>
                                          <p:spTgt spid="57"/>
                                        </p:tgtEl>
                                        <p:attrNameLst>
                                          <p:attrName>style.visibility</p:attrName>
                                        </p:attrNameLst>
                                      </p:cBhvr>
                                      <p:to>
                                        <p:strVal val="visible"/>
                                      </p:to>
                                    </p:set>
                                    <p:animEffect transition="in" filter="fade">
                                      <p:cBhvr>
                                        <p:cTn id="99" dur="250"/>
                                        <p:tgtEl>
                                          <p:spTgt spid="57"/>
                                        </p:tgtEl>
                                      </p:cBhvr>
                                    </p:animEffect>
                                  </p:childTnLst>
                                </p:cTn>
                              </p:par>
                            </p:childTnLst>
                          </p:cTn>
                        </p:par>
                        <p:par>
                          <p:cTn id="100" fill="hold">
                            <p:stCondLst>
                              <p:cond delay="6000"/>
                            </p:stCondLst>
                            <p:childTnLst>
                              <p:par>
                                <p:cTn id="101" presetID="10"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250"/>
                                        <p:tgtEl>
                                          <p:spTgt spid="58"/>
                                        </p:tgtEl>
                                      </p:cBhvr>
                                    </p:animEffect>
                                  </p:childTnLst>
                                </p:cTn>
                              </p:par>
                            </p:childTnLst>
                          </p:cTn>
                        </p:par>
                        <p:par>
                          <p:cTn id="104" fill="hold">
                            <p:stCondLst>
                              <p:cond delay="6250"/>
                            </p:stCondLst>
                            <p:childTnLst>
                              <p:par>
                                <p:cTn id="105" presetID="10" presetClass="entr" presetSubtype="0" fill="hold" nodeType="afterEffect">
                                  <p:stCondLst>
                                    <p:cond delay="0"/>
                                  </p:stCondLst>
                                  <p:childTnLst>
                                    <p:set>
                                      <p:cBhvr>
                                        <p:cTn id="106" dur="1" fill="hold">
                                          <p:stCondLst>
                                            <p:cond delay="0"/>
                                          </p:stCondLst>
                                        </p:cTn>
                                        <p:tgtEl>
                                          <p:spTgt spid="59"/>
                                        </p:tgtEl>
                                        <p:attrNameLst>
                                          <p:attrName>style.visibility</p:attrName>
                                        </p:attrNameLst>
                                      </p:cBhvr>
                                      <p:to>
                                        <p:strVal val="visible"/>
                                      </p:to>
                                    </p:set>
                                    <p:animEffect transition="in" filter="fade">
                                      <p:cBhvr>
                                        <p:cTn id="107" dur="250"/>
                                        <p:tgtEl>
                                          <p:spTgt spid="59"/>
                                        </p:tgtEl>
                                      </p:cBhvr>
                                    </p:animEffect>
                                  </p:childTnLst>
                                </p:cTn>
                              </p:par>
                            </p:childTnLst>
                          </p:cTn>
                        </p:par>
                        <p:par>
                          <p:cTn id="108" fill="hold">
                            <p:stCondLst>
                              <p:cond delay="6500"/>
                            </p:stCondLst>
                            <p:childTnLst>
                              <p:par>
                                <p:cTn id="109" presetID="10" presetClass="entr" presetSubtype="0"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fade">
                                      <p:cBhvr>
                                        <p:cTn id="111" dur="2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P spid="13" grpId="0" animBg="1"/>
      <p:bldP spid="17" grpId="0"/>
      <p:bldP spid="18" grpId="0" animBg="1"/>
      <p:bldP spid="30" grpId="0"/>
      <p:bldP spid="31" grpId="0" animBg="1"/>
      <p:bldP spid="37" grpId="0"/>
      <p:bldP spid="38" grpId="0" animBg="1"/>
      <p:bldP spid="42" grpId="0"/>
      <p:bldP spid="43" grpId="0" animBg="1"/>
      <p:bldP spid="47" grpId="0"/>
      <p:bldP spid="48" grpId="0" animBg="1"/>
      <p:bldP spid="52" grpId="0"/>
      <p:bldP spid="53" grpId="0" animBg="1"/>
      <p:bldP spid="57" grpId="0"/>
      <p:bldP spid="58" grpId="0" animBg="1"/>
      <p:bldP spid="6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Autofit/>
          </a:bodyPr>
          <a:lstStyle/>
          <a:p>
            <a:pPr defTabSz="1218753" fontAlgn="base">
              <a:spcBef>
                <a:spcPct val="0"/>
              </a:spcBef>
              <a:spcAft>
                <a:spcPct val="0"/>
              </a:spcAft>
              <a:defRPr/>
            </a:pPr>
            <a:r>
              <a:rPr lang="zh-CN" altLang="en-US" sz="2800"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建设现代化经济体系</a:t>
            </a:r>
          </a:p>
        </p:txBody>
      </p:sp>
      <p:sp>
        <p:nvSpPr>
          <p:cNvPr id="160" name="矩形 159"/>
          <p:cNvSpPr/>
          <p:nvPr/>
        </p:nvSpPr>
        <p:spPr>
          <a:xfrm>
            <a:off x="2265177" y="1433250"/>
            <a:ext cx="8222522"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7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加快</a:t>
            </a:r>
            <a:r>
              <a:rPr lang="zh-CN" altLang="en-US" sz="17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建设制造强国，加快发展先进制造业。</a:t>
            </a:r>
          </a:p>
        </p:txBody>
      </p:sp>
      <p:sp>
        <p:nvSpPr>
          <p:cNvPr id="163" name="矩形 162"/>
          <p:cNvSpPr/>
          <p:nvPr/>
        </p:nvSpPr>
        <p:spPr>
          <a:xfrm>
            <a:off x="2265177" y="1947297"/>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7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推动</a:t>
            </a:r>
            <a:r>
              <a:rPr lang="zh-CN" altLang="en-US" sz="17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互联网、大数据、人工智能和实体经济深度</a:t>
            </a:r>
            <a:r>
              <a:rPr lang="zh-CN" altLang="en-US" sz="17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融合。</a:t>
            </a:r>
            <a:endParaRPr lang="zh-CN" altLang="en-US" sz="17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171" name="矩形 170"/>
          <p:cNvSpPr/>
          <p:nvPr/>
        </p:nvSpPr>
        <p:spPr>
          <a:xfrm>
            <a:off x="2265178" y="2478146"/>
            <a:ext cx="8222520"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7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培育</a:t>
            </a:r>
            <a:r>
              <a:rPr lang="zh-CN" altLang="en-US" sz="17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若干世界级先进制造业集群。</a:t>
            </a:r>
          </a:p>
        </p:txBody>
      </p:sp>
      <p:sp>
        <p:nvSpPr>
          <p:cNvPr id="179" name="矩形 178"/>
          <p:cNvSpPr/>
          <p:nvPr/>
        </p:nvSpPr>
        <p:spPr>
          <a:xfrm>
            <a:off x="2265178" y="2997746"/>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7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激发</a:t>
            </a:r>
            <a:r>
              <a:rPr lang="zh-CN" altLang="en-US" sz="17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和保护企业家精神，鼓里更多社会主体投身创新创业。</a:t>
            </a:r>
          </a:p>
        </p:txBody>
      </p:sp>
      <p:grpSp>
        <p:nvGrpSpPr>
          <p:cNvPr id="47" name="组合 46"/>
          <p:cNvGrpSpPr/>
          <p:nvPr/>
        </p:nvGrpSpPr>
        <p:grpSpPr>
          <a:xfrm>
            <a:off x="1387935" y="1413571"/>
            <a:ext cx="443845" cy="454374"/>
            <a:chOff x="3635896" y="1427745"/>
            <a:chExt cx="540000" cy="540000"/>
          </a:xfrm>
          <a:solidFill>
            <a:srgbClr val="C00000"/>
          </a:solidFill>
        </p:grpSpPr>
        <p:sp>
          <p:nvSpPr>
            <p:cNvPr id="48" name="矩形 47"/>
            <p:cNvSpPr/>
            <p:nvPr/>
          </p:nvSpPr>
          <p:spPr>
            <a:xfrm>
              <a:off x="3635896" y="1427745"/>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49" name="TextBox 45"/>
            <p:cNvSpPr txBox="1"/>
            <p:nvPr/>
          </p:nvSpPr>
          <p:spPr>
            <a:xfrm>
              <a:off x="3635896" y="1478279"/>
              <a:ext cx="540000" cy="438932"/>
            </a:xfrm>
            <a:prstGeom prst="rect">
              <a:avLst/>
            </a:prstGeom>
            <a:noFill/>
          </p:spPr>
          <p:txBody>
            <a:bodyPr wrap="square" rtlCol="0" anchor="ctr" anchorCtr="0">
              <a:spAutoFit/>
            </a:bodyPr>
            <a:lstStyle/>
            <a:p>
              <a:pPr algn="ctr"/>
              <a:r>
                <a:rPr lang="en-US" altLang="zh-CN" sz="1800" dirty="0">
                  <a:solidFill>
                    <a:schemeClr val="bg1"/>
                  </a:solidFill>
                  <a:latin typeface="Impact" panose="020B0806030902050204" pitchFamily="34" charset="0"/>
                </a:rPr>
                <a:t>01</a:t>
              </a:r>
              <a:endParaRPr lang="zh-CN" altLang="en-US" sz="1800" dirty="0">
                <a:solidFill>
                  <a:schemeClr val="bg1"/>
                </a:solidFill>
                <a:latin typeface="Impact" panose="020B0806030902050204" pitchFamily="34" charset="0"/>
              </a:endParaRPr>
            </a:p>
          </p:txBody>
        </p:sp>
      </p:grpSp>
      <p:grpSp>
        <p:nvGrpSpPr>
          <p:cNvPr id="50" name="组合 49"/>
          <p:cNvGrpSpPr/>
          <p:nvPr/>
        </p:nvGrpSpPr>
        <p:grpSpPr>
          <a:xfrm>
            <a:off x="1387935" y="1917626"/>
            <a:ext cx="443845" cy="454374"/>
            <a:chOff x="3635896" y="2037782"/>
            <a:chExt cx="540000" cy="540000"/>
          </a:xfrm>
          <a:solidFill>
            <a:srgbClr val="C00000"/>
          </a:solidFill>
        </p:grpSpPr>
        <p:sp>
          <p:nvSpPr>
            <p:cNvPr id="51" name="矩形 50"/>
            <p:cNvSpPr/>
            <p:nvPr/>
          </p:nvSpPr>
          <p:spPr>
            <a:xfrm>
              <a:off x="3635896" y="2037782"/>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52" name="TextBox 45"/>
            <p:cNvSpPr txBox="1"/>
            <p:nvPr/>
          </p:nvSpPr>
          <p:spPr>
            <a:xfrm>
              <a:off x="3635896" y="2088316"/>
              <a:ext cx="540000" cy="438932"/>
            </a:xfrm>
            <a:prstGeom prst="rect">
              <a:avLst/>
            </a:prstGeom>
            <a:noFill/>
          </p:spPr>
          <p:txBody>
            <a:bodyPr wrap="square" rtlCol="0" anchor="ctr" anchorCtr="0">
              <a:spAutoFit/>
            </a:bodyPr>
            <a:lstStyle/>
            <a:p>
              <a:pPr algn="ctr"/>
              <a:r>
                <a:rPr lang="en-US" altLang="zh-CN" sz="1800" dirty="0">
                  <a:solidFill>
                    <a:schemeClr val="bg1"/>
                  </a:solidFill>
                  <a:latin typeface="Impact" panose="020B0806030902050204" pitchFamily="34" charset="0"/>
                </a:rPr>
                <a:t>02</a:t>
              </a:r>
              <a:endParaRPr lang="zh-CN" altLang="en-US" sz="1800" dirty="0">
                <a:solidFill>
                  <a:schemeClr val="bg1"/>
                </a:solidFill>
                <a:latin typeface="Impact" panose="020B0806030902050204" pitchFamily="34" charset="0"/>
              </a:endParaRPr>
            </a:p>
          </p:txBody>
        </p:sp>
      </p:grpSp>
      <p:grpSp>
        <p:nvGrpSpPr>
          <p:cNvPr id="53" name="组合 52"/>
          <p:cNvGrpSpPr/>
          <p:nvPr/>
        </p:nvGrpSpPr>
        <p:grpSpPr>
          <a:xfrm>
            <a:off x="1342679" y="2478146"/>
            <a:ext cx="504056" cy="454374"/>
            <a:chOff x="3589854" y="2647819"/>
            <a:chExt cx="613255" cy="540000"/>
          </a:xfrm>
          <a:solidFill>
            <a:srgbClr val="C00000"/>
          </a:solidFill>
        </p:grpSpPr>
        <p:sp>
          <p:nvSpPr>
            <p:cNvPr id="54" name="矩形 53"/>
            <p:cNvSpPr/>
            <p:nvPr/>
          </p:nvSpPr>
          <p:spPr>
            <a:xfrm>
              <a:off x="3635896" y="2647819"/>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55" name="TextBox 45"/>
            <p:cNvSpPr txBox="1"/>
            <p:nvPr/>
          </p:nvSpPr>
          <p:spPr>
            <a:xfrm>
              <a:off x="3589854" y="2698353"/>
              <a:ext cx="613255" cy="438932"/>
            </a:xfrm>
            <a:prstGeom prst="rect">
              <a:avLst/>
            </a:prstGeom>
            <a:noFill/>
          </p:spPr>
          <p:txBody>
            <a:bodyPr wrap="square" rtlCol="0" anchor="ctr" anchorCtr="0">
              <a:spAutoFit/>
            </a:bodyPr>
            <a:lstStyle/>
            <a:p>
              <a:pPr algn="ctr"/>
              <a:r>
                <a:rPr lang="en-US" altLang="zh-CN" sz="1800" dirty="0">
                  <a:solidFill>
                    <a:schemeClr val="bg1"/>
                  </a:solidFill>
                  <a:latin typeface="Impact" panose="020B0806030902050204" pitchFamily="34" charset="0"/>
                </a:rPr>
                <a:t>03</a:t>
              </a:r>
              <a:endParaRPr lang="zh-CN" altLang="en-US" sz="1800" dirty="0">
                <a:solidFill>
                  <a:schemeClr val="bg1"/>
                </a:solidFill>
                <a:latin typeface="Impact" panose="020B0806030902050204" pitchFamily="34" charset="0"/>
              </a:endParaRPr>
            </a:p>
          </p:txBody>
        </p:sp>
      </p:grpSp>
      <p:grpSp>
        <p:nvGrpSpPr>
          <p:cNvPr id="56" name="组合 55"/>
          <p:cNvGrpSpPr/>
          <p:nvPr/>
        </p:nvGrpSpPr>
        <p:grpSpPr>
          <a:xfrm>
            <a:off x="1387935" y="3010975"/>
            <a:ext cx="443845" cy="454374"/>
            <a:chOff x="3635896" y="3257856"/>
            <a:chExt cx="540000" cy="540000"/>
          </a:xfrm>
          <a:solidFill>
            <a:srgbClr val="C00000"/>
          </a:solidFill>
        </p:grpSpPr>
        <p:sp>
          <p:nvSpPr>
            <p:cNvPr id="57" name="矩形 56"/>
            <p:cNvSpPr/>
            <p:nvPr/>
          </p:nvSpPr>
          <p:spPr>
            <a:xfrm>
              <a:off x="3635896" y="3257856"/>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58" name="TextBox 45"/>
            <p:cNvSpPr txBox="1"/>
            <p:nvPr/>
          </p:nvSpPr>
          <p:spPr>
            <a:xfrm>
              <a:off x="3635896" y="3308391"/>
              <a:ext cx="540000" cy="438932"/>
            </a:xfrm>
            <a:prstGeom prst="rect">
              <a:avLst/>
            </a:prstGeom>
            <a:noFill/>
          </p:spPr>
          <p:txBody>
            <a:bodyPr wrap="square" rtlCol="0" anchor="ctr" anchorCtr="0">
              <a:spAutoFit/>
            </a:bodyPr>
            <a:lstStyle/>
            <a:p>
              <a:pPr algn="ctr"/>
              <a:r>
                <a:rPr lang="en-US" altLang="zh-CN" sz="1800" dirty="0">
                  <a:solidFill>
                    <a:schemeClr val="bg1"/>
                  </a:solidFill>
                  <a:latin typeface="Impact" panose="020B0806030902050204" pitchFamily="34" charset="0"/>
                </a:rPr>
                <a:t>04</a:t>
              </a:r>
              <a:endParaRPr lang="zh-CN" altLang="en-US" sz="1800" dirty="0">
                <a:solidFill>
                  <a:schemeClr val="bg1"/>
                </a:solidFill>
                <a:latin typeface="Impact" panose="020B0806030902050204" pitchFamily="34" charset="0"/>
              </a:endParaRPr>
            </a:p>
          </p:txBody>
        </p:sp>
      </p:grpSp>
      <p:sp>
        <p:nvSpPr>
          <p:cNvPr id="31" name="矩形 30"/>
          <p:cNvSpPr/>
          <p:nvPr/>
        </p:nvSpPr>
        <p:spPr>
          <a:xfrm>
            <a:off x="2265173" y="3551484"/>
            <a:ext cx="8222522"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7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建设</a:t>
            </a:r>
            <a:r>
              <a:rPr lang="zh-CN" altLang="en-US" sz="17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知识性、技能型、创新型劳动者大军，弘扬劳模精神和工匠精神。</a:t>
            </a:r>
          </a:p>
        </p:txBody>
      </p:sp>
      <p:sp>
        <p:nvSpPr>
          <p:cNvPr id="32" name="矩形 31"/>
          <p:cNvSpPr/>
          <p:nvPr/>
        </p:nvSpPr>
        <p:spPr>
          <a:xfrm>
            <a:off x="2265173" y="4107537"/>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6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瞄准</a:t>
            </a:r>
            <a:r>
              <a:rPr lang="zh-CN" altLang="en-US" sz="16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世界科技前沿，强化基础研究，实现前瞻性基础研究、引领性原创成果重大突破。</a:t>
            </a:r>
          </a:p>
        </p:txBody>
      </p:sp>
      <p:sp>
        <p:nvSpPr>
          <p:cNvPr id="33" name="矩形 32"/>
          <p:cNvSpPr/>
          <p:nvPr/>
        </p:nvSpPr>
        <p:spPr>
          <a:xfrm>
            <a:off x="2265174" y="4653930"/>
            <a:ext cx="8222520"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6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拓展</a:t>
            </a:r>
            <a:r>
              <a:rPr lang="zh-CN" altLang="en-US" sz="16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实施国家重大科技项目，突出关键共性技术、前沿引领技术、现代工程技术、颠覆性技术创新。</a:t>
            </a:r>
            <a:endPar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34" name="矩形 33"/>
          <p:cNvSpPr/>
          <p:nvPr/>
        </p:nvSpPr>
        <p:spPr>
          <a:xfrm>
            <a:off x="2265174" y="5164768"/>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7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加强</a:t>
            </a:r>
            <a:r>
              <a:rPr lang="zh-CN" altLang="en-US" sz="17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对中小企业创新的支持，促进科技成果转化。</a:t>
            </a:r>
          </a:p>
        </p:txBody>
      </p:sp>
      <p:grpSp>
        <p:nvGrpSpPr>
          <p:cNvPr id="35" name="组合 34"/>
          <p:cNvGrpSpPr/>
          <p:nvPr/>
        </p:nvGrpSpPr>
        <p:grpSpPr>
          <a:xfrm>
            <a:off x="1387931" y="3551484"/>
            <a:ext cx="443845" cy="454374"/>
            <a:chOff x="3635896" y="1427745"/>
            <a:chExt cx="540000" cy="540000"/>
          </a:xfrm>
          <a:solidFill>
            <a:srgbClr val="C00000"/>
          </a:solidFill>
        </p:grpSpPr>
        <p:sp>
          <p:nvSpPr>
            <p:cNvPr id="36" name="矩形 35"/>
            <p:cNvSpPr/>
            <p:nvPr/>
          </p:nvSpPr>
          <p:spPr>
            <a:xfrm>
              <a:off x="3635896" y="1427745"/>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37" name="TextBox 45"/>
            <p:cNvSpPr txBox="1"/>
            <p:nvPr/>
          </p:nvSpPr>
          <p:spPr>
            <a:xfrm>
              <a:off x="3635896" y="1478280"/>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05</a:t>
              </a:r>
              <a:endParaRPr lang="zh-CN" altLang="en-US" sz="1800" dirty="0">
                <a:solidFill>
                  <a:schemeClr val="bg1"/>
                </a:solidFill>
                <a:latin typeface="Impact" panose="020B0806030902050204" pitchFamily="34" charset="0"/>
              </a:endParaRPr>
            </a:p>
          </p:txBody>
        </p:sp>
      </p:grpSp>
      <p:grpSp>
        <p:nvGrpSpPr>
          <p:cNvPr id="38" name="组合 37"/>
          <p:cNvGrpSpPr/>
          <p:nvPr/>
        </p:nvGrpSpPr>
        <p:grpSpPr>
          <a:xfrm>
            <a:off x="1387931" y="4077866"/>
            <a:ext cx="443845" cy="454374"/>
            <a:chOff x="3635896" y="2037782"/>
            <a:chExt cx="540000" cy="540000"/>
          </a:xfrm>
          <a:solidFill>
            <a:srgbClr val="C00000"/>
          </a:solidFill>
        </p:grpSpPr>
        <p:sp>
          <p:nvSpPr>
            <p:cNvPr id="39" name="矩形 38"/>
            <p:cNvSpPr/>
            <p:nvPr/>
          </p:nvSpPr>
          <p:spPr>
            <a:xfrm>
              <a:off x="3635896" y="2037782"/>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40" name="TextBox 45"/>
            <p:cNvSpPr txBox="1"/>
            <p:nvPr/>
          </p:nvSpPr>
          <p:spPr>
            <a:xfrm>
              <a:off x="3635896" y="2088316"/>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06</a:t>
              </a:r>
              <a:endParaRPr lang="zh-CN" altLang="en-US" sz="1800" dirty="0">
                <a:solidFill>
                  <a:schemeClr val="bg1"/>
                </a:solidFill>
                <a:latin typeface="Impact" panose="020B0806030902050204" pitchFamily="34" charset="0"/>
              </a:endParaRPr>
            </a:p>
          </p:txBody>
        </p:sp>
      </p:grpSp>
      <p:grpSp>
        <p:nvGrpSpPr>
          <p:cNvPr id="41" name="组合 40"/>
          <p:cNvGrpSpPr/>
          <p:nvPr/>
        </p:nvGrpSpPr>
        <p:grpSpPr>
          <a:xfrm>
            <a:off x="1342675" y="4631604"/>
            <a:ext cx="504056" cy="454374"/>
            <a:chOff x="3589854" y="2647819"/>
            <a:chExt cx="613255" cy="540000"/>
          </a:xfrm>
          <a:solidFill>
            <a:srgbClr val="C00000"/>
          </a:solidFill>
        </p:grpSpPr>
        <p:sp>
          <p:nvSpPr>
            <p:cNvPr id="42" name="矩形 41"/>
            <p:cNvSpPr/>
            <p:nvPr/>
          </p:nvSpPr>
          <p:spPr>
            <a:xfrm>
              <a:off x="3635896" y="2647819"/>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43" name="TextBox 45"/>
            <p:cNvSpPr txBox="1"/>
            <p:nvPr/>
          </p:nvSpPr>
          <p:spPr>
            <a:xfrm>
              <a:off x="3589854" y="2698353"/>
              <a:ext cx="613255"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07</a:t>
              </a:r>
              <a:endParaRPr lang="zh-CN" altLang="en-US" sz="1800" dirty="0">
                <a:solidFill>
                  <a:schemeClr val="bg1"/>
                </a:solidFill>
                <a:latin typeface="Impact" panose="020B0806030902050204" pitchFamily="34" charset="0"/>
              </a:endParaRPr>
            </a:p>
          </p:txBody>
        </p:sp>
      </p:grpSp>
      <p:grpSp>
        <p:nvGrpSpPr>
          <p:cNvPr id="44" name="组合 43"/>
          <p:cNvGrpSpPr/>
          <p:nvPr/>
        </p:nvGrpSpPr>
        <p:grpSpPr>
          <a:xfrm>
            <a:off x="1387931" y="5157986"/>
            <a:ext cx="443845" cy="454374"/>
            <a:chOff x="3635896" y="3257856"/>
            <a:chExt cx="540000" cy="540000"/>
          </a:xfrm>
          <a:solidFill>
            <a:srgbClr val="C00000"/>
          </a:solidFill>
        </p:grpSpPr>
        <p:sp>
          <p:nvSpPr>
            <p:cNvPr id="45" name="矩形 44"/>
            <p:cNvSpPr/>
            <p:nvPr/>
          </p:nvSpPr>
          <p:spPr>
            <a:xfrm>
              <a:off x="3635896" y="3257856"/>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46" name="TextBox 45"/>
            <p:cNvSpPr txBox="1"/>
            <p:nvPr/>
          </p:nvSpPr>
          <p:spPr>
            <a:xfrm>
              <a:off x="3635896" y="3308390"/>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08</a:t>
              </a:r>
              <a:endParaRPr lang="zh-CN" altLang="en-US" sz="1800" dirty="0">
                <a:solidFill>
                  <a:schemeClr val="bg1"/>
                </a:solidFill>
                <a:latin typeface="Impact" panose="020B0806030902050204" pitchFamily="34" charset="0"/>
              </a:endParaRPr>
            </a:p>
          </p:txBody>
        </p:sp>
      </p:grpSp>
      <p:sp>
        <p:nvSpPr>
          <p:cNvPr id="59" name="矩形 58"/>
          <p:cNvSpPr/>
          <p:nvPr/>
        </p:nvSpPr>
        <p:spPr>
          <a:xfrm>
            <a:off x="2265180" y="5720821"/>
            <a:ext cx="8222522"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6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培养</a:t>
            </a:r>
            <a:r>
              <a:rPr lang="zh-CN" altLang="en-US" sz="16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造就一大批具有国际水平的战略科技人才、科技领军人才、青年科技人才和高水平创新团队。</a:t>
            </a:r>
          </a:p>
        </p:txBody>
      </p:sp>
      <p:sp>
        <p:nvSpPr>
          <p:cNvPr id="60" name="矩形 59"/>
          <p:cNvSpPr/>
          <p:nvPr/>
        </p:nvSpPr>
        <p:spPr>
          <a:xfrm>
            <a:off x="2265180" y="6267777"/>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实施</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乡村振兴战略。</a:t>
            </a:r>
          </a:p>
        </p:txBody>
      </p:sp>
      <p:grpSp>
        <p:nvGrpSpPr>
          <p:cNvPr id="61" name="组合 60"/>
          <p:cNvGrpSpPr/>
          <p:nvPr/>
        </p:nvGrpSpPr>
        <p:grpSpPr>
          <a:xfrm>
            <a:off x="1387938" y="5701142"/>
            <a:ext cx="443845" cy="454374"/>
            <a:chOff x="3635896" y="1427745"/>
            <a:chExt cx="540000" cy="540000"/>
          </a:xfrm>
          <a:solidFill>
            <a:srgbClr val="C00000"/>
          </a:solidFill>
        </p:grpSpPr>
        <p:sp>
          <p:nvSpPr>
            <p:cNvPr id="62" name="矩形 61"/>
            <p:cNvSpPr/>
            <p:nvPr/>
          </p:nvSpPr>
          <p:spPr>
            <a:xfrm>
              <a:off x="3635896" y="1427745"/>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63" name="TextBox 45"/>
            <p:cNvSpPr txBox="1"/>
            <p:nvPr/>
          </p:nvSpPr>
          <p:spPr>
            <a:xfrm>
              <a:off x="3635896" y="1478280"/>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09</a:t>
              </a:r>
              <a:endParaRPr lang="zh-CN" altLang="en-US" sz="1800" dirty="0">
                <a:solidFill>
                  <a:schemeClr val="bg1"/>
                </a:solidFill>
                <a:latin typeface="Impact" panose="020B0806030902050204" pitchFamily="34" charset="0"/>
              </a:endParaRPr>
            </a:p>
          </p:txBody>
        </p:sp>
      </p:grpSp>
      <p:grpSp>
        <p:nvGrpSpPr>
          <p:cNvPr id="64" name="组合 63"/>
          <p:cNvGrpSpPr/>
          <p:nvPr/>
        </p:nvGrpSpPr>
        <p:grpSpPr>
          <a:xfrm>
            <a:off x="1387938" y="6238106"/>
            <a:ext cx="443845" cy="454374"/>
            <a:chOff x="3635896" y="2037782"/>
            <a:chExt cx="540000" cy="540000"/>
          </a:xfrm>
          <a:solidFill>
            <a:srgbClr val="C00000"/>
          </a:solidFill>
        </p:grpSpPr>
        <p:sp>
          <p:nvSpPr>
            <p:cNvPr id="65" name="矩形 64"/>
            <p:cNvSpPr/>
            <p:nvPr/>
          </p:nvSpPr>
          <p:spPr>
            <a:xfrm>
              <a:off x="3635896" y="2037782"/>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66" name="TextBox 45"/>
            <p:cNvSpPr txBox="1"/>
            <p:nvPr/>
          </p:nvSpPr>
          <p:spPr>
            <a:xfrm>
              <a:off x="3635896" y="2088317"/>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10</a:t>
              </a:r>
              <a:endParaRPr lang="zh-CN" altLang="en-US" sz="1800" dirty="0">
                <a:solidFill>
                  <a:schemeClr val="bg1"/>
                </a:solidFill>
                <a:latin typeface="Impact" panose="020B0806030902050204" pitchFamily="34" charset="0"/>
              </a:endParaRPr>
            </a:p>
          </p:txBody>
        </p:sp>
      </p:grpSp>
    </p:spTree>
    <p:extLst>
      <p:ext uri="{BB962C8B-B14F-4D97-AF65-F5344CB8AC3E}">
        <p14:creationId xmlns:p14="http://schemas.microsoft.com/office/powerpoint/2010/main" val="11498431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fade">
                                      <p:cBhvr>
                                        <p:cTn id="11" dur="500"/>
                                        <p:tgtEl>
                                          <p:spTgt spid="16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3"/>
                                        </p:tgtEl>
                                        <p:attrNameLst>
                                          <p:attrName>style.visibility</p:attrName>
                                        </p:attrNameLst>
                                      </p:cBhvr>
                                      <p:to>
                                        <p:strVal val="visible"/>
                                      </p:to>
                                    </p:set>
                                    <p:animEffect transition="in" filter="fade">
                                      <p:cBhvr>
                                        <p:cTn id="19" dur="500"/>
                                        <p:tgtEl>
                                          <p:spTgt spid="16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1"/>
                                        </p:tgtEl>
                                        <p:attrNameLst>
                                          <p:attrName>style.visibility</p:attrName>
                                        </p:attrNameLst>
                                      </p:cBhvr>
                                      <p:to>
                                        <p:strVal val="visible"/>
                                      </p:to>
                                    </p:set>
                                    <p:animEffect transition="in" filter="fade">
                                      <p:cBhvr>
                                        <p:cTn id="27" dur="500"/>
                                        <p:tgtEl>
                                          <p:spTgt spid="17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9"/>
                                        </p:tgtEl>
                                        <p:attrNameLst>
                                          <p:attrName>style.visibility</p:attrName>
                                        </p:attrNameLst>
                                      </p:cBhvr>
                                      <p:to>
                                        <p:strVal val="visible"/>
                                      </p:to>
                                    </p:set>
                                    <p:animEffect transition="in" filter="fade">
                                      <p:cBhvr>
                                        <p:cTn id="35" dur="500"/>
                                        <p:tgtEl>
                                          <p:spTgt spid="17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500"/>
                                        <p:tgtEl>
                                          <p:spTgt spid="4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fade">
                                      <p:cBhvr>
                                        <p:cTn id="71" dur="500"/>
                                        <p:tgtEl>
                                          <p:spTgt spid="61"/>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fade">
                                      <p:cBhvr>
                                        <p:cTn id="75" dur="500"/>
                                        <p:tgtEl>
                                          <p:spTgt spid="59"/>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fade">
                                      <p:cBhvr>
                                        <p:cTn id="79" dur="500"/>
                                        <p:tgtEl>
                                          <p:spTgt spid="64"/>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fade">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63" grpId="0" animBg="1"/>
      <p:bldP spid="171" grpId="0" animBg="1"/>
      <p:bldP spid="179" grpId="0" animBg="1"/>
      <p:bldP spid="31" grpId="0" animBg="1"/>
      <p:bldP spid="32" grpId="0" animBg="1"/>
      <p:bldP spid="33" grpId="0" animBg="1"/>
      <p:bldP spid="34" grpId="0" animBg="1"/>
      <p:bldP spid="59" grpId="0" animBg="1"/>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Autofit/>
          </a:bodyPr>
          <a:lstStyle/>
          <a:p>
            <a:pPr defTabSz="1218753" fontAlgn="base">
              <a:spcBef>
                <a:spcPct val="0"/>
              </a:spcBef>
              <a:spcAft>
                <a:spcPct val="0"/>
              </a:spcAft>
              <a:defRPr/>
            </a:pPr>
            <a:r>
              <a:rPr lang="zh-CN" altLang="en-US" sz="2800"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建设现代化经济体系</a:t>
            </a:r>
          </a:p>
        </p:txBody>
      </p:sp>
      <p:sp>
        <p:nvSpPr>
          <p:cNvPr id="160" name="矩形 159"/>
          <p:cNvSpPr/>
          <p:nvPr/>
        </p:nvSpPr>
        <p:spPr>
          <a:xfrm>
            <a:off x="2265177" y="1433250"/>
            <a:ext cx="8222522"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7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完善</a:t>
            </a:r>
            <a:r>
              <a:rPr lang="zh-CN" altLang="en-US" sz="17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承包地“三权”分置制度。</a:t>
            </a:r>
          </a:p>
        </p:txBody>
      </p:sp>
      <p:sp>
        <p:nvSpPr>
          <p:cNvPr id="163" name="矩形 162"/>
          <p:cNvSpPr/>
          <p:nvPr/>
        </p:nvSpPr>
        <p:spPr>
          <a:xfrm>
            <a:off x="2265177" y="1947297"/>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7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保持</a:t>
            </a:r>
            <a:r>
              <a:rPr lang="zh-CN" altLang="en-US" sz="17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土地承包关系稳定并长久不变，第二轮土地承包到期后再延长三十年。</a:t>
            </a:r>
          </a:p>
        </p:txBody>
      </p:sp>
      <p:sp>
        <p:nvSpPr>
          <p:cNvPr id="171" name="矩形 170"/>
          <p:cNvSpPr/>
          <p:nvPr/>
        </p:nvSpPr>
        <p:spPr>
          <a:xfrm>
            <a:off x="2265178" y="2478146"/>
            <a:ext cx="8222520"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7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推动</a:t>
            </a:r>
            <a:r>
              <a:rPr lang="zh-CN" altLang="en-US" sz="17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京津冀协同发展，高起点规划、高标准建设雄安新区。</a:t>
            </a:r>
          </a:p>
        </p:txBody>
      </p:sp>
      <p:sp>
        <p:nvSpPr>
          <p:cNvPr id="179" name="矩形 178"/>
          <p:cNvSpPr/>
          <p:nvPr/>
        </p:nvSpPr>
        <p:spPr>
          <a:xfrm>
            <a:off x="2265178" y="2997746"/>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7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以</a:t>
            </a:r>
            <a:r>
              <a:rPr lang="zh-CN" altLang="en-US" sz="17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共抓大保护、不搞大开发为导向推动长江经济带发展。</a:t>
            </a:r>
          </a:p>
        </p:txBody>
      </p:sp>
      <p:grpSp>
        <p:nvGrpSpPr>
          <p:cNvPr id="47" name="组合 46"/>
          <p:cNvGrpSpPr/>
          <p:nvPr/>
        </p:nvGrpSpPr>
        <p:grpSpPr>
          <a:xfrm>
            <a:off x="1387935" y="1413571"/>
            <a:ext cx="443845" cy="454374"/>
            <a:chOff x="3635896" y="1427745"/>
            <a:chExt cx="540000" cy="540000"/>
          </a:xfrm>
          <a:solidFill>
            <a:srgbClr val="C00000"/>
          </a:solidFill>
        </p:grpSpPr>
        <p:sp>
          <p:nvSpPr>
            <p:cNvPr id="48" name="矩形 47"/>
            <p:cNvSpPr/>
            <p:nvPr/>
          </p:nvSpPr>
          <p:spPr>
            <a:xfrm>
              <a:off x="3635896" y="1427745"/>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49" name="TextBox 45"/>
            <p:cNvSpPr txBox="1"/>
            <p:nvPr/>
          </p:nvSpPr>
          <p:spPr>
            <a:xfrm>
              <a:off x="3635896" y="1478279"/>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11</a:t>
              </a:r>
              <a:endParaRPr lang="zh-CN" altLang="en-US" sz="1800" dirty="0">
                <a:solidFill>
                  <a:schemeClr val="bg1"/>
                </a:solidFill>
                <a:latin typeface="Impact" panose="020B0806030902050204" pitchFamily="34" charset="0"/>
              </a:endParaRPr>
            </a:p>
          </p:txBody>
        </p:sp>
      </p:grpSp>
      <p:grpSp>
        <p:nvGrpSpPr>
          <p:cNvPr id="50" name="组合 49"/>
          <p:cNvGrpSpPr/>
          <p:nvPr/>
        </p:nvGrpSpPr>
        <p:grpSpPr>
          <a:xfrm>
            <a:off x="1387935" y="1917626"/>
            <a:ext cx="443845" cy="454374"/>
            <a:chOff x="3635896" y="2037782"/>
            <a:chExt cx="540000" cy="540000"/>
          </a:xfrm>
          <a:solidFill>
            <a:srgbClr val="C00000"/>
          </a:solidFill>
        </p:grpSpPr>
        <p:sp>
          <p:nvSpPr>
            <p:cNvPr id="51" name="矩形 50"/>
            <p:cNvSpPr/>
            <p:nvPr/>
          </p:nvSpPr>
          <p:spPr>
            <a:xfrm>
              <a:off x="3635896" y="2037782"/>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52" name="TextBox 45"/>
            <p:cNvSpPr txBox="1"/>
            <p:nvPr/>
          </p:nvSpPr>
          <p:spPr>
            <a:xfrm>
              <a:off x="3635896" y="2088316"/>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12</a:t>
              </a:r>
              <a:endParaRPr lang="zh-CN" altLang="en-US" sz="1800" dirty="0">
                <a:solidFill>
                  <a:schemeClr val="bg1"/>
                </a:solidFill>
                <a:latin typeface="Impact" panose="020B0806030902050204" pitchFamily="34" charset="0"/>
              </a:endParaRPr>
            </a:p>
          </p:txBody>
        </p:sp>
      </p:grpSp>
      <p:grpSp>
        <p:nvGrpSpPr>
          <p:cNvPr id="53" name="组合 52"/>
          <p:cNvGrpSpPr/>
          <p:nvPr/>
        </p:nvGrpSpPr>
        <p:grpSpPr>
          <a:xfrm>
            <a:off x="1342679" y="2478146"/>
            <a:ext cx="504056" cy="454374"/>
            <a:chOff x="3589854" y="2647819"/>
            <a:chExt cx="613255" cy="540000"/>
          </a:xfrm>
          <a:solidFill>
            <a:srgbClr val="C00000"/>
          </a:solidFill>
        </p:grpSpPr>
        <p:sp>
          <p:nvSpPr>
            <p:cNvPr id="54" name="矩形 53"/>
            <p:cNvSpPr/>
            <p:nvPr/>
          </p:nvSpPr>
          <p:spPr>
            <a:xfrm>
              <a:off x="3635896" y="2647819"/>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55" name="TextBox 45"/>
            <p:cNvSpPr txBox="1"/>
            <p:nvPr/>
          </p:nvSpPr>
          <p:spPr>
            <a:xfrm>
              <a:off x="3589854" y="2698353"/>
              <a:ext cx="613255"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13</a:t>
              </a:r>
              <a:endParaRPr lang="zh-CN" altLang="en-US" sz="1800" dirty="0">
                <a:solidFill>
                  <a:schemeClr val="bg1"/>
                </a:solidFill>
                <a:latin typeface="Impact" panose="020B0806030902050204" pitchFamily="34" charset="0"/>
              </a:endParaRPr>
            </a:p>
          </p:txBody>
        </p:sp>
      </p:grpSp>
      <p:grpSp>
        <p:nvGrpSpPr>
          <p:cNvPr id="56" name="组合 55"/>
          <p:cNvGrpSpPr/>
          <p:nvPr/>
        </p:nvGrpSpPr>
        <p:grpSpPr>
          <a:xfrm>
            <a:off x="1387935" y="3010975"/>
            <a:ext cx="443845" cy="454374"/>
            <a:chOff x="3635896" y="3257856"/>
            <a:chExt cx="540000" cy="540000"/>
          </a:xfrm>
          <a:solidFill>
            <a:srgbClr val="C00000"/>
          </a:solidFill>
        </p:grpSpPr>
        <p:sp>
          <p:nvSpPr>
            <p:cNvPr id="57" name="矩形 56"/>
            <p:cNvSpPr/>
            <p:nvPr/>
          </p:nvSpPr>
          <p:spPr>
            <a:xfrm>
              <a:off x="3635896" y="3257856"/>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58" name="TextBox 45"/>
            <p:cNvSpPr txBox="1"/>
            <p:nvPr/>
          </p:nvSpPr>
          <p:spPr>
            <a:xfrm>
              <a:off x="3635896" y="3308391"/>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14</a:t>
              </a:r>
              <a:endParaRPr lang="zh-CN" altLang="en-US" sz="1800" dirty="0">
                <a:solidFill>
                  <a:schemeClr val="bg1"/>
                </a:solidFill>
                <a:latin typeface="Impact" panose="020B0806030902050204" pitchFamily="34" charset="0"/>
              </a:endParaRPr>
            </a:p>
          </p:txBody>
        </p:sp>
      </p:grpSp>
      <p:sp>
        <p:nvSpPr>
          <p:cNvPr id="31" name="矩形 30"/>
          <p:cNvSpPr/>
          <p:nvPr/>
        </p:nvSpPr>
        <p:spPr>
          <a:xfrm>
            <a:off x="2265173" y="3551484"/>
            <a:ext cx="8222522"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7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培育</a:t>
            </a:r>
            <a:r>
              <a:rPr lang="zh-CN" altLang="en-US" sz="17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具有全球竞争力的世界一流企业。</a:t>
            </a:r>
          </a:p>
        </p:txBody>
      </p:sp>
      <p:sp>
        <p:nvSpPr>
          <p:cNvPr id="32" name="矩形 31"/>
          <p:cNvSpPr/>
          <p:nvPr/>
        </p:nvSpPr>
        <p:spPr>
          <a:xfrm>
            <a:off x="2265173" y="4107537"/>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全面</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实施市场准入负面清单制度。</a:t>
            </a:r>
          </a:p>
        </p:txBody>
      </p:sp>
      <p:sp>
        <p:nvSpPr>
          <p:cNvPr id="33" name="矩形 32"/>
          <p:cNvSpPr/>
          <p:nvPr/>
        </p:nvSpPr>
        <p:spPr>
          <a:xfrm>
            <a:off x="2265174" y="4653930"/>
            <a:ext cx="8222520"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加快</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建设现代财政制度。</a:t>
            </a:r>
            <a:endParaRPr lang="zh-CN" altLang="en-US" sz="20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34" name="矩形 33"/>
          <p:cNvSpPr/>
          <p:nvPr/>
        </p:nvSpPr>
        <p:spPr>
          <a:xfrm>
            <a:off x="2265174" y="5164768"/>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7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健全</a:t>
            </a:r>
            <a:r>
              <a:rPr lang="zh-CN" altLang="en-US" sz="17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地方税体系。</a:t>
            </a:r>
          </a:p>
        </p:txBody>
      </p:sp>
      <p:grpSp>
        <p:nvGrpSpPr>
          <p:cNvPr id="35" name="组合 34"/>
          <p:cNvGrpSpPr/>
          <p:nvPr/>
        </p:nvGrpSpPr>
        <p:grpSpPr>
          <a:xfrm>
            <a:off x="1387931" y="3551484"/>
            <a:ext cx="443845" cy="454374"/>
            <a:chOff x="3635896" y="1427745"/>
            <a:chExt cx="540000" cy="540000"/>
          </a:xfrm>
          <a:solidFill>
            <a:srgbClr val="C00000"/>
          </a:solidFill>
        </p:grpSpPr>
        <p:sp>
          <p:nvSpPr>
            <p:cNvPr id="36" name="矩形 35"/>
            <p:cNvSpPr/>
            <p:nvPr/>
          </p:nvSpPr>
          <p:spPr>
            <a:xfrm>
              <a:off x="3635896" y="1427745"/>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37" name="TextBox 45"/>
            <p:cNvSpPr txBox="1"/>
            <p:nvPr/>
          </p:nvSpPr>
          <p:spPr>
            <a:xfrm>
              <a:off x="3635896" y="1478280"/>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15</a:t>
              </a:r>
              <a:endParaRPr lang="zh-CN" altLang="en-US" sz="1800" dirty="0">
                <a:solidFill>
                  <a:schemeClr val="bg1"/>
                </a:solidFill>
                <a:latin typeface="Impact" panose="020B0806030902050204" pitchFamily="34" charset="0"/>
              </a:endParaRPr>
            </a:p>
          </p:txBody>
        </p:sp>
      </p:grpSp>
      <p:grpSp>
        <p:nvGrpSpPr>
          <p:cNvPr id="38" name="组合 37"/>
          <p:cNvGrpSpPr/>
          <p:nvPr/>
        </p:nvGrpSpPr>
        <p:grpSpPr>
          <a:xfrm>
            <a:off x="1387931" y="4077866"/>
            <a:ext cx="443845" cy="454374"/>
            <a:chOff x="3635896" y="2037782"/>
            <a:chExt cx="540000" cy="540000"/>
          </a:xfrm>
          <a:solidFill>
            <a:srgbClr val="C00000"/>
          </a:solidFill>
        </p:grpSpPr>
        <p:sp>
          <p:nvSpPr>
            <p:cNvPr id="39" name="矩形 38"/>
            <p:cNvSpPr/>
            <p:nvPr/>
          </p:nvSpPr>
          <p:spPr>
            <a:xfrm>
              <a:off x="3635896" y="2037782"/>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40" name="TextBox 45"/>
            <p:cNvSpPr txBox="1"/>
            <p:nvPr/>
          </p:nvSpPr>
          <p:spPr>
            <a:xfrm>
              <a:off x="3635896" y="2088316"/>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16</a:t>
              </a:r>
              <a:endParaRPr lang="zh-CN" altLang="en-US" sz="1800" dirty="0">
                <a:solidFill>
                  <a:schemeClr val="bg1"/>
                </a:solidFill>
                <a:latin typeface="Impact" panose="020B0806030902050204" pitchFamily="34" charset="0"/>
              </a:endParaRPr>
            </a:p>
          </p:txBody>
        </p:sp>
      </p:grpSp>
      <p:grpSp>
        <p:nvGrpSpPr>
          <p:cNvPr id="41" name="组合 40"/>
          <p:cNvGrpSpPr/>
          <p:nvPr/>
        </p:nvGrpSpPr>
        <p:grpSpPr>
          <a:xfrm>
            <a:off x="1342675" y="4631604"/>
            <a:ext cx="504056" cy="454374"/>
            <a:chOff x="3589854" y="2647819"/>
            <a:chExt cx="613255" cy="540000"/>
          </a:xfrm>
          <a:solidFill>
            <a:srgbClr val="C00000"/>
          </a:solidFill>
        </p:grpSpPr>
        <p:sp>
          <p:nvSpPr>
            <p:cNvPr id="42" name="矩形 41"/>
            <p:cNvSpPr/>
            <p:nvPr/>
          </p:nvSpPr>
          <p:spPr>
            <a:xfrm>
              <a:off x="3635896" y="2647819"/>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43" name="TextBox 45"/>
            <p:cNvSpPr txBox="1"/>
            <p:nvPr/>
          </p:nvSpPr>
          <p:spPr>
            <a:xfrm>
              <a:off x="3589854" y="2698353"/>
              <a:ext cx="613255"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17</a:t>
              </a:r>
              <a:endParaRPr lang="zh-CN" altLang="en-US" sz="1800" dirty="0">
                <a:solidFill>
                  <a:schemeClr val="bg1"/>
                </a:solidFill>
                <a:latin typeface="Impact" panose="020B0806030902050204" pitchFamily="34" charset="0"/>
              </a:endParaRPr>
            </a:p>
          </p:txBody>
        </p:sp>
      </p:grpSp>
      <p:grpSp>
        <p:nvGrpSpPr>
          <p:cNvPr id="44" name="组合 43"/>
          <p:cNvGrpSpPr/>
          <p:nvPr/>
        </p:nvGrpSpPr>
        <p:grpSpPr>
          <a:xfrm>
            <a:off x="1387931" y="5157986"/>
            <a:ext cx="443845" cy="454374"/>
            <a:chOff x="3635896" y="3257856"/>
            <a:chExt cx="540000" cy="540000"/>
          </a:xfrm>
          <a:solidFill>
            <a:srgbClr val="C00000"/>
          </a:solidFill>
        </p:grpSpPr>
        <p:sp>
          <p:nvSpPr>
            <p:cNvPr id="45" name="矩形 44"/>
            <p:cNvSpPr/>
            <p:nvPr/>
          </p:nvSpPr>
          <p:spPr>
            <a:xfrm>
              <a:off x="3635896" y="3257856"/>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46" name="TextBox 45"/>
            <p:cNvSpPr txBox="1"/>
            <p:nvPr/>
          </p:nvSpPr>
          <p:spPr>
            <a:xfrm>
              <a:off x="3635896" y="3308390"/>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18</a:t>
              </a:r>
              <a:endParaRPr lang="zh-CN" altLang="en-US" sz="1800" dirty="0">
                <a:solidFill>
                  <a:schemeClr val="bg1"/>
                </a:solidFill>
                <a:latin typeface="Impact" panose="020B0806030902050204" pitchFamily="34" charset="0"/>
              </a:endParaRPr>
            </a:p>
          </p:txBody>
        </p:sp>
      </p:grpSp>
      <p:sp>
        <p:nvSpPr>
          <p:cNvPr id="59" name="矩形 58"/>
          <p:cNvSpPr/>
          <p:nvPr/>
        </p:nvSpPr>
        <p:spPr>
          <a:xfrm>
            <a:off x="2265180" y="5720821"/>
            <a:ext cx="8222522"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6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实行</a:t>
            </a:r>
            <a:r>
              <a:rPr lang="zh-CN" altLang="en-US" sz="16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高水平</a:t>
            </a:r>
            <a:r>
              <a:rPr lang="zh-CN" altLang="en-US" sz="16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的</a:t>
            </a:r>
            <a:r>
              <a:rPr lang="zh-CN" altLang="en-US" sz="16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贸易</a:t>
            </a:r>
            <a:r>
              <a:rPr lang="zh-CN" altLang="en-US" sz="16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和</a:t>
            </a:r>
            <a:r>
              <a:rPr lang="zh-CN" altLang="en-US" sz="16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投资自由化便利化政策，全面实行准入前国民待遇加负面清单管理制度。</a:t>
            </a:r>
          </a:p>
        </p:txBody>
      </p:sp>
      <p:sp>
        <p:nvSpPr>
          <p:cNvPr id="60" name="矩形 59"/>
          <p:cNvSpPr/>
          <p:nvPr/>
        </p:nvSpPr>
        <p:spPr>
          <a:xfrm>
            <a:off x="2265180" y="6267777"/>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赋予</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自由贸易试验区更大改革自主权，探索建设自由贸易港。</a:t>
            </a:r>
          </a:p>
        </p:txBody>
      </p:sp>
      <p:grpSp>
        <p:nvGrpSpPr>
          <p:cNvPr id="61" name="组合 60"/>
          <p:cNvGrpSpPr/>
          <p:nvPr/>
        </p:nvGrpSpPr>
        <p:grpSpPr>
          <a:xfrm>
            <a:off x="1387938" y="5701142"/>
            <a:ext cx="443845" cy="454374"/>
            <a:chOff x="3635896" y="1427745"/>
            <a:chExt cx="540000" cy="540000"/>
          </a:xfrm>
          <a:solidFill>
            <a:srgbClr val="C00000"/>
          </a:solidFill>
        </p:grpSpPr>
        <p:sp>
          <p:nvSpPr>
            <p:cNvPr id="62" name="矩形 61"/>
            <p:cNvSpPr/>
            <p:nvPr/>
          </p:nvSpPr>
          <p:spPr>
            <a:xfrm>
              <a:off x="3635896" y="1427745"/>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63" name="TextBox 45"/>
            <p:cNvSpPr txBox="1"/>
            <p:nvPr/>
          </p:nvSpPr>
          <p:spPr>
            <a:xfrm>
              <a:off x="3635896" y="1478280"/>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19</a:t>
              </a:r>
              <a:endParaRPr lang="zh-CN" altLang="en-US" sz="1800" dirty="0">
                <a:solidFill>
                  <a:schemeClr val="bg1"/>
                </a:solidFill>
                <a:latin typeface="Impact" panose="020B0806030902050204" pitchFamily="34" charset="0"/>
              </a:endParaRPr>
            </a:p>
          </p:txBody>
        </p:sp>
      </p:grpSp>
      <p:grpSp>
        <p:nvGrpSpPr>
          <p:cNvPr id="64" name="组合 63"/>
          <p:cNvGrpSpPr/>
          <p:nvPr/>
        </p:nvGrpSpPr>
        <p:grpSpPr>
          <a:xfrm>
            <a:off x="1387938" y="6238106"/>
            <a:ext cx="443845" cy="454374"/>
            <a:chOff x="3635896" y="2037782"/>
            <a:chExt cx="540000" cy="540000"/>
          </a:xfrm>
          <a:solidFill>
            <a:srgbClr val="C00000"/>
          </a:solidFill>
        </p:grpSpPr>
        <p:sp>
          <p:nvSpPr>
            <p:cNvPr id="65" name="矩形 64"/>
            <p:cNvSpPr/>
            <p:nvPr/>
          </p:nvSpPr>
          <p:spPr>
            <a:xfrm>
              <a:off x="3635896" y="2037782"/>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66" name="TextBox 45"/>
            <p:cNvSpPr txBox="1"/>
            <p:nvPr/>
          </p:nvSpPr>
          <p:spPr>
            <a:xfrm>
              <a:off x="3635896" y="2088317"/>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20</a:t>
              </a:r>
              <a:endParaRPr lang="zh-CN" altLang="en-US" sz="1800" dirty="0">
                <a:solidFill>
                  <a:schemeClr val="bg1"/>
                </a:solidFill>
                <a:latin typeface="Impact" panose="020B0806030902050204" pitchFamily="34" charset="0"/>
              </a:endParaRPr>
            </a:p>
          </p:txBody>
        </p:sp>
      </p:grpSp>
    </p:spTree>
    <p:extLst>
      <p:ext uri="{BB962C8B-B14F-4D97-AF65-F5344CB8AC3E}">
        <p14:creationId xmlns:p14="http://schemas.microsoft.com/office/powerpoint/2010/main" val="36488339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fade">
                                      <p:cBhvr>
                                        <p:cTn id="11" dur="500"/>
                                        <p:tgtEl>
                                          <p:spTgt spid="16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3"/>
                                        </p:tgtEl>
                                        <p:attrNameLst>
                                          <p:attrName>style.visibility</p:attrName>
                                        </p:attrNameLst>
                                      </p:cBhvr>
                                      <p:to>
                                        <p:strVal val="visible"/>
                                      </p:to>
                                    </p:set>
                                    <p:animEffect transition="in" filter="fade">
                                      <p:cBhvr>
                                        <p:cTn id="19" dur="500"/>
                                        <p:tgtEl>
                                          <p:spTgt spid="16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1"/>
                                        </p:tgtEl>
                                        <p:attrNameLst>
                                          <p:attrName>style.visibility</p:attrName>
                                        </p:attrNameLst>
                                      </p:cBhvr>
                                      <p:to>
                                        <p:strVal val="visible"/>
                                      </p:to>
                                    </p:set>
                                    <p:animEffect transition="in" filter="fade">
                                      <p:cBhvr>
                                        <p:cTn id="27" dur="500"/>
                                        <p:tgtEl>
                                          <p:spTgt spid="17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9"/>
                                        </p:tgtEl>
                                        <p:attrNameLst>
                                          <p:attrName>style.visibility</p:attrName>
                                        </p:attrNameLst>
                                      </p:cBhvr>
                                      <p:to>
                                        <p:strVal val="visible"/>
                                      </p:to>
                                    </p:set>
                                    <p:animEffect transition="in" filter="fade">
                                      <p:cBhvr>
                                        <p:cTn id="35" dur="500"/>
                                        <p:tgtEl>
                                          <p:spTgt spid="17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500"/>
                                        <p:tgtEl>
                                          <p:spTgt spid="4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fade">
                                      <p:cBhvr>
                                        <p:cTn id="71" dur="500"/>
                                        <p:tgtEl>
                                          <p:spTgt spid="61"/>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fade">
                                      <p:cBhvr>
                                        <p:cTn id="75" dur="500"/>
                                        <p:tgtEl>
                                          <p:spTgt spid="59"/>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fade">
                                      <p:cBhvr>
                                        <p:cTn id="79" dur="500"/>
                                        <p:tgtEl>
                                          <p:spTgt spid="64"/>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fade">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63" grpId="0" animBg="1"/>
      <p:bldP spid="171" grpId="0" animBg="1"/>
      <p:bldP spid="179" grpId="0" animBg="1"/>
      <p:bldP spid="31" grpId="0" animBg="1"/>
      <p:bldP spid="32" grpId="0" animBg="1"/>
      <p:bldP spid="33" grpId="0" animBg="1"/>
      <p:bldP spid="34" grpId="0" animBg="1"/>
      <p:bldP spid="59" grpId="0" animBg="1"/>
      <p:bldP spid="6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Autofit/>
          </a:bodyPr>
          <a:lstStyle/>
          <a:p>
            <a:pPr defTabSz="1218753" fontAlgn="base">
              <a:spcBef>
                <a:spcPct val="0"/>
              </a:spcBef>
              <a:spcAft>
                <a:spcPct val="0"/>
              </a:spcAft>
              <a:defRPr/>
            </a:pPr>
            <a:r>
              <a:rPr lang="zh-CN" altLang="en-US" sz="2800"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发展社会主义民主政治</a:t>
            </a:r>
            <a:endParaRPr lang="zh-CN" altLang="en-US" sz="2800"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60" name="矩形 159"/>
          <p:cNvSpPr/>
          <p:nvPr/>
        </p:nvSpPr>
        <p:spPr>
          <a:xfrm>
            <a:off x="2265177" y="1764182"/>
            <a:ext cx="8222522"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7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构建</a:t>
            </a:r>
            <a:r>
              <a:rPr lang="zh-CN" altLang="en-US" sz="17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决策科学、执行坚决、监督有力的权力运行机制。</a:t>
            </a:r>
          </a:p>
        </p:txBody>
      </p:sp>
      <p:sp>
        <p:nvSpPr>
          <p:cNvPr id="163" name="矩形 162"/>
          <p:cNvSpPr/>
          <p:nvPr/>
        </p:nvSpPr>
        <p:spPr>
          <a:xfrm>
            <a:off x="2265177" y="2278229"/>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7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成立</a:t>
            </a:r>
            <a:r>
              <a:rPr lang="zh-CN" altLang="en-US" sz="17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中央全面依法治国领导小组。</a:t>
            </a:r>
          </a:p>
        </p:txBody>
      </p:sp>
      <p:sp>
        <p:nvSpPr>
          <p:cNvPr id="171" name="矩形 170"/>
          <p:cNvSpPr/>
          <p:nvPr/>
        </p:nvSpPr>
        <p:spPr>
          <a:xfrm>
            <a:off x="2265178" y="2809078"/>
            <a:ext cx="8222520"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7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深化</a:t>
            </a:r>
            <a:r>
              <a:rPr lang="zh-CN" altLang="en-US" sz="17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司法体制综合配套改革，全面落实司法责任制。</a:t>
            </a:r>
          </a:p>
        </p:txBody>
      </p:sp>
      <p:sp>
        <p:nvSpPr>
          <p:cNvPr id="179" name="矩形 178"/>
          <p:cNvSpPr/>
          <p:nvPr/>
        </p:nvSpPr>
        <p:spPr>
          <a:xfrm>
            <a:off x="2265178" y="3328678"/>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7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赋予</a:t>
            </a:r>
            <a:r>
              <a:rPr lang="zh-CN" altLang="en-US" sz="17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省级及以下政府更多自主权。</a:t>
            </a:r>
          </a:p>
        </p:txBody>
      </p:sp>
      <p:grpSp>
        <p:nvGrpSpPr>
          <p:cNvPr id="47" name="组合 46"/>
          <p:cNvGrpSpPr/>
          <p:nvPr/>
        </p:nvGrpSpPr>
        <p:grpSpPr>
          <a:xfrm>
            <a:off x="1387935" y="1744503"/>
            <a:ext cx="443845" cy="454374"/>
            <a:chOff x="3635896" y="1427745"/>
            <a:chExt cx="540000" cy="540000"/>
          </a:xfrm>
          <a:solidFill>
            <a:srgbClr val="C00000"/>
          </a:solidFill>
        </p:grpSpPr>
        <p:sp>
          <p:nvSpPr>
            <p:cNvPr id="48" name="矩形 47"/>
            <p:cNvSpPr/>
            <p:nvPr/>
          </p:nvSpPr>
          <p:spPr>
            <a:xfrm>
              <a:off x="3635896" y="1427745"/>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49" name="TextBox 45"/>
            <p:cNvSpPr txBox="1"/>
            <p:nvPr/>
          </p:nvSpPr>
          <p:spPr>
            <a:xfrm>
              <a:off x="3635896" y="1478279"/>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21</a:t>
              </a:r>
              <a:endParaRPr lang="zh-CN" altLang="en-US" sz="1800" dirty="0">
                <a:solidFill>
                  <a:schemeClr val="bg1"/>
                </a:solidFill>
                <a:latin typeface="Impact" panose="020B0806030902050204" pitchFamily="34" charset="0"/>
              </a:endParaRPr>
            </a:p>
          </p:txBody>
        </p:sp>
      </p:grpSp>
      <p:grpSp>
        <p:nvGrpSpPr>
          <p:cNvPr id="50" name="组合 49"/>
          <p:cNvGrpSpPr/>
          <p:nvPr/>
        </p:nvGrpSpPr>
        <p:grpSpPr>
          <a:xfrm>
            <a:off x="1387935" y="2248558"/>
            <a:ext cx="443845" cy="454374"/>
            <a:chOff x="3635896" y="2037782"/>
            <a:chExt cx="540000" cy="540000"/>
          </a:xfrm>
          <a:solidFill>
            <a:srgbClr val="C00000"/>
          </a:solidFill>
        </p:grpSpPr>
        <p:sp>
          <p:nvSpPr>
            <p:cNvPr id="51" name="矩形 50"/>
            <p:cNvSpPr/>
            <p:nvPr/>
          </p:nvSpPr>
          <p:spPr>
            <a:xfrm>
              <a:off x="3635896" y="2037782"/>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52" name="TextBox 45"/>
            <p:cNvSpPr txBox="1"/>
            <p:nvPr/>
          </p:nvSpPr>
          <p:spPr>
            <a:xfrm>
              <a:off x="3635896" y="2088316"/>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22</a:t>
              </a:r>
              <a:endParaRPr lang="zh-CN" altLang="en-US" sz="1800" dirty="0">
                <a:solidFill>
                  <a:schemeClr val="bg1"/>
                </a:solidFill>
                <a:latin typeface="Impact" panose="020B0806030902050204" pitchFamily="34" charset="0"/>
              </a:endParaRPr>
            </a:p>
          </p:txBody>
        </p:sp>
      </p:grpSp>
      <p:grpSp>
        <p:nvGrpSpPr>
          <p:cNvPr id="53" name="组合 52"/>
          <p:cNvGrpSpPr/>
          <p:nvPr/>
        </p:nvGrpSpPr>
        <p:grpSpPr>
          <a:xfrm>
            <a:off x="1342679" y="2809078"/>
            <a:ext cx="504056" cy="454374"/>
            <a:chOff x="3589854" y="2647819"/>
            <a:chExt cx="613255" cy="540000"/>
          </a:xfrm>
          <a:solidFill>
            <a:srgbClr val="C00000"/>
          </a:solidFill>
        </p:grpSpPr>
        <p:sp>
          <p:nvSpPr>
            <p:cNvPr id="54" name="矩形 53"/>
            <p:cNvSpPr/>
            <p:nvPr/>
          </p:nvSpPr>
          <p:spPr>
            <a:xfrm>
              <a:off x="3635896" y="2647819"/>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55" name="TextBox 45"/>
            <p:cNvSpPr txBox="1"/>
            <p:nvPr/>
          </p:nvSpPr>
          <p:spPr>
            <a:xfrm>
              <a:off x="3589854" y="2698353"/>
              <a:ext cx="613255"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23</a:t>
              </a:r>
              <a:endParaRPr lang="zh-CN" altLang="en-US" sz="1800" dirty="0">
                <a:solidFill>
                  <a:schemeClr val="bg1"/>
                </a:solidFill>
                <a:latin typeface="Impact" panose="020B0806030902050204" pitchFamily="34" charset="0"/>
              </a:endParaRPr>
            </a:p>
          </p:txBody>
        </p:sp>
      </p:grpSp>
      <p:grpSp>
        <p:nvGrpSpPr>
          <p:cNvPr id="56" name="组合 55"/>
          <p:cNvGrpSpPr/>
          <p:nvPr/>
        </p:nvGrpSpPr>
        <p:grpSpPr>
          <a:xfrm>
            <a:off x="1387935" y="3341907"/>
            <a:ext cx="443845" cy="454374"/>
            <a:chOff x="3635896" y="3257856"/>
            <a:chExt cx="540000" cy="540000"/>
          </a:xfrm>
          <a:solidFill>
            <a:srgbClr val="C00000"/>
          </a:solidFill>
        </p:grpSpPr>
        <p:sp>
          <p:nvSpPr>
            <p:cNvPr id="57" name="矩形 56"/>
            <p:cNvSpPr/>
            <p:nvPr/>
          </p:nvSpPr>
          <p:spPr>
            <a:xfrm>
              <a:off x="3635896" y="3257856"/>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58" name="TextBox 45"/>
            <p:cNvSpPr txBox="1"/>
            <p:nvPr/>
          </p:nvSpPr>
          <p:spPr>
            <a:xfrm>
              <a:off x="3635896" y="3308391"/>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24</a:t>
              </a:r>
              <a:endParaRPr lang="zh-CN" altLang="en-US" sz="1800" dirty="0">
                <a:solidFill>
                  <a:schemeClr val="bg1"/>
                </a:solidFill>
                <a:latin typeface="Impact" panose="020B0806030902050204" pitchFamily="34" charset="0"/>
              </a:endParaRPr>
            </a:p>
          </p:txBody>
        </p:sp>
      </p:grpSp>
      <p:sp>
        <p:nvSpPr>
          <p:cNvPr id="31" name="矩形 30"/>
          <p:cNvSpPr/>
          <p:nvPr/>
        </p:nvSpPr>
        <p:spPr>
          <a:xfrm>
            <a:off x="2265173" y="3882416"/>
            <a:ext cx="8222522"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7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在</a:t>
            </a:r>
            <a:r>
              <a:rPr lang="zh-CN" altLang="en-US" sz="17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省市县对职能相近的党政府机关探索合并设立或合署办公。</a:t>
            </a:r>
          </a:p>
        </p:txBody>
      </p:sp>
      <p:sp>
        <p:nvSpPr>
          <p:cNvPr id="32" name="矩形 31"/>
          <p:cNvSpPr/>
          <p:nvPr/>
        </p:nvSpPr>
        <p:spPr>
          <a:xfrm>
            <a:off x="2265173" y="4438469"/>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深化</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事业单位改革，强化公益属性。</a:t>
            </a:r>
          </a:p>
        </p:txBody>
      </p:sp>
      <p:sp>
        <p:nvSpPr>
          <p:cNvPr id="33" name="矩形 32"/>
          <p:cNvSpPr/>
          <p:nvPr/>
        </p:nvSpPr>
        <p:spPr>
          <a:xfrm>
            <a:off x="2265174" y="4984862"/>
            <a:ext cx="8222520"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铸</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牢中华民族共同体意识。</a:t>
            </a:r>
            <a:endParaRPr lang="zh-CN" altLang="en-US" sz="20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34" name="矩形 33"/>
          <p:cNvSpPr/>
          <p:nvPr/>
        </p:nvSpPr>
        <p:spPr>
          <a:xfrm>
            <a:off x="2265174" y="5495700"/>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7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构建</a:t>
            </a:r>
            <a:r>
              <a:rPr lang="zh-CN" altLang="en-US" sz="17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亲清新型政商关系。</a:t>
            </a:r>
          </a:p>
        </p:txBody>
      </p:sp>
      <p:grpSp>
        <p:nvGrpSpPr>
          <p:cNvPr id="35" name="组合 34"/>
          <p:cNvGrpSpPr/>
          <p:nvPr/>
        </p:nvGrpSpPr>
        <p:grpSpPr>
          <a:xfrm>
            <a:off x="1387931" y="3882416"/>
            <a:ext cx="443845" cy="454374"/>
            <a:chOff x="3635896" y="1427745"/>
            <a:chExt cx="540000" cy="540000"/>
          </a:xfrm>
          <a:solidFill>
            <a:srgbClr val="C00000"/>
          </a:solidFill>
        </p:grpSpPr>
        <p:sp>
          <p:nvSpPr>
            <p:cNvPr id="36" name="矩形 35"/>
            <p:cNvSpPr/>
            <p:nvPr/>
          </p:nvSpPr>
          <p:spPr>
            <a:xfrm>
              <a:off x="3635896" y="1427745"/>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37" name="TextBox 45"/>
            <p:cNvSpPr txBox="1"/>
            <p:nvPr/>
          </p:nvSpPr>
          <p:spPr>
            <a:xfrm>
              <a:off x="3635896" y="1478280"/>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25</a:t>
              </a:r>
              <a:endParaRPr lang="zh-CN" altLang="en-US" sz="1800" dirty="0">
                <a:solidFill>
                  <a:schemeClr val="bg1"/>
                </a:solidFill>
                <a:latin typeface="Impact" panose="020B0806030902050204" pitchFamily="34" charset="0"/>
              </a:endParaRPr>
            </a:p>
          </p:txBody>
        </p:sp>
      </p:grpSp>
      <p:grpSp>
        <p:nvGrpSpPr>
          <p:cNvPr id="38" name="组合 37"/>
          <p:cNvGrpSpPr/>
          <p:nvPr/>
        </p:nvGrpSpPr>
        <p:grpSpPr>
          <a:xfrm>
            <a:off x="1387931" y="4408798"/>
            <a:ext cx="443845" cy="454374"/>
            <a:chOff x="3635896" y="2037782"/>
            <a:chExt cx="540000" cy="540000"/>
          </a:xfrm>
          <a:solidFill>
            <a:srgbClr val="C00000"/>
          </a:solidFill>
        </p:grpSpPr>
        <p:sp>
          <p:nvSpPr>
            <p:cNvPr id="39" name="矩形 38"/>
            <p:cNvSpPr/>
            <p:nvPr/>
          </p:nvSpPr>
          <p:spPr>
            <a:xfrm>
              <a:off x="3635896" y="2037782"/>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40" name="TextBox 45"/>
            <p:cNvSpPr txBox="1"/>
            <p:nvPr/>
          </p:nvSpPr>
          <p:spPr>
            <a:xfrm>
              <a:off x="3635896" y="2088316"/>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26</a:t>
              </a:r>
              <a:endParaRPr lang="zh-CN" altLang="en-US" sz="1800" dirty="0">
                <a:solidFill>
                  <a:schemeClr val="bg1"/>
                </a:solidFill>
                <a:latin typeface="Impact" panose="020B0806030902050204" pitchFamily="34" charset="0"/>
              </a:endParaRPr>
            </a:p>
          </p:txBody>
        </p:sp>
      </p:grpSp>
      <p:grpSp>
        <p:nvGrpSpPr>
          <p:cNvPr id="41" name="组合 40"/>
          <p:cNvGrpSpPr/>
          <p:nvPr/>
        </p:nvGrpSpPr>
        <p:grpSpPr>
          <a:xfrm>
            <a:off x="1342675" y="4962536"/>
            <a:ext cx="504056" cy="454374"/>
            <a:chOff x="3589854" y="2647819"/>
            <a:chExt cx="613255" cy="540000"/>
          </a:xfrm>
          <a:solidFill>
            <a:srgbClr val="C00000"/>
          </a:solidFill>
        </p:grpSpPr>
        <p:sp>
          <p:nvSpPr>
            <p:cNvPr id="42" name="矩形 41"/>
            <p:cNvSpPr/>
            <p:nvPr/>
          </p:nvSpPr>
          <p:spPr>
            <a:xfrm>
              <a:off x="3635896" y="2647819"/>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43" name="TextBox 45"/>
            <p:cNvSpPr txBox="1"/>
            <p:nvPr/>
          </p:nvSpPr>
          <p:spPr>
            <a:xfrm>
              <a:off x="3589854" y="2698353"/>
              <a:ext cx="613255"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27</a:t>
              </a:r>
              <a:endParaRPr lang="zh-CN" altLang="en-US" sz="1800" dirty="0">
                <a:solidFill>
                  <a:schemeClr val="bg1"/>
                </a:solidFill>
                <a:latin typeface="Impact" panose="020B0806030902050204" pitchFamily="34" charset="0"/>
              </a:endParaRPr>
            </a:p>
          </p:txBody>
        </p:sp>
      </p:grpSp>
      <p:grpSp>
        <p:nvGrpSpPr>
          <p:cNvPr id="44" name="组合 43"/>
          <p:cNvGrpSpPr/>
          <p:nvPr/>
        </p:nvGrpSpPr>
        <p:grpSpPr>
          <a:xfrm>
            <a:off x="1387931" y="5488918"/>
            <a:ext cx="443845" cy="454374"/>
            <a:chOff x="3635896" y="3257856"/>
            <a:chExt cx="540000" cy="540000"/>
          </a:xfrm>
          <a:solidFill>
            <a:srgbClr val="C00000"/>
          </a:solidFill>
        </p:grpSpPr>
        <p:sp>
          <p:nvSpPr>
            <p:cNvPr id="45" name="矩形 44"/>
            <p:cNvSpPr/>
            <p:nvPr/>
          </p:nvSpPr>
          <p:spPr>
            <a:xfrm>
              <a:off x="3635896" y="3257856"/>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46" name="TextBox 45"/>
            <p:cNvSpPr txBox="1"/>
            <p:nvPr/>
          </p:nvSpPr>
          <p:spPr>
            <a:xfrm>
              <a:off x="3635896" y="3308390"/>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28</a:t>
              </a:r>
              <a:endParaRPr lang="zh-CN" altLang="en-US" sz="1800" dirty="0">
                <a:solidFill>
                  <a:schemeClr val="bg1"/>
                </a:solidFill>
                <a:latin typeface="Impact" panose="020B0806030902050204" pitchFamily="34" charset="0"/>
              </a:endParaRPr>
            </a:p>
          </p:txBody>
        </p:sp>
      </p:grpSp>
    </p:spTree>
    <p:extLst>
      <p:ext uri="{BB962C8B-B14F-4D97-AF65-F5344CB8AC3E}">
        <p14:creationId xmlns:p14="http://schemas.microsoft.com/office/powerpoint/2010/main" val="15276854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fade">
                                      <p:cBhvr>
                                        <p:cTn id="11" dur="500"/>
                                        <p:tgtEl>
                                          <p:spTgt spid="16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3"/>
                                        </p:tgtEl>
                                        <p:attrNameLst>
                                          <p:attrName>style.visibility</p:attrName>
                                        </p:attrNameLst>
                                      </p:cBhvr>
                                      <p:to>
                                        <p:strVal val="visible"/>
                                      </p:to>
                                    </p:set>
                                    <p:animEffect transition="in" filter="fade">
                                      <p:cBhvr>
                                        <p:cTn id="19" dur="500"/>
                                        <p:tgtEl>
                                          <p:spTgt spid="16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1"/>
                                        </p:tgtEl>
                                        <p:attrNameLst>
                                          <p:attrName>style.visibility</p:attrName>
                                        </p:attrNameLst>
                                      </p:cBhvr>
                                      <p:to>
                                        <p:strVal val="visible"/>
                                      </p:to>
                                    </p:set>
                                    <p:animEffect transition="in" filter="fade">
                                      <p:cBhvr>
                                        <p:cTn id="27" dur="500"/>
                                        <p:tgtEl>
                                          <p:spTgt spid="17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9"/>
                                        </p:tgtEl>
                                        <p:attrNameLst>
                                          <p:attrName>style.visibility</p:attrName>
                                        </p:attrNameLst>
                                      </p:cBhvr>
                                      <p:to>
                                        <p:strVal val="visible"/>
                                      </p:to>
                                    </p:set>
                                    <p:animEffect transition="in" filter="fade">
                                      <p:cBhvr>
                                        <p:cTn id="35" dur="500"/>
                                        <p:tgtEl>
                                          <p:spTgt spid="17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500"/>
                                        <p:tgtEl>
                                          <p:spTgt spid="4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63" grpId="0" animBg="1"/>
      <p:bldP spid="171" grpId="0" animBg="1"/>
      <p:bldP spid="179" grpId="0" animBg="1"/>
      <p:bldP spid="31" grpId="0" animBg="1"/>
      <p:bldP spid="32" grpId="0" animBg="1"/>
      <p:bldP spid="33" grpId="0" animBg="1"/>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标题 4"/>
          <p:cNvSpPr txBox="1">
            <a:spLocks/>
          </p:cNvSpPr>
          <p:nvPr/>
        </p:nvSpPr>
        <p:spPr>
          <a:xfrm>
            <a:off x="2943422" y="2042207"/>
            <a:ext cx="7863808" cy="2344668"/>
          </a:xfrm>
          <a:prstGeom prst="rect">
            <a:avLst/>
          </a:prstGeom>
        </p:spPr>
        <p:txBody>
          <a:bodyPr vert="horz" lIns="121873" tIns="60936" rIns="121873" bIns="6093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8753" fontAlgn="base">
              <a:spcAft>
                <a:spcPct val="0"/>
              </a:spcAft>
              <a:defRPr/>
            </a:pPr>
            <a:r>
              <a:rPr lang="zh-CN" altLang="en-US" sz="5400"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reflection blurRad="6350" stA="55000" endA="300" endPos="45500" dir="5400000" sy="-100000" algn="bl" rotWithShape="0"/>
                </a:effectLst>
                <a:latin typeface="微软雅黑" pitchFamily="34" charset="-122"/>
                <a:ea typeface="微软雅黑" pitchFamily="34" charset="-122"/>
                <a:cs typeface="+mn-cs"/>
              </a:rPr>
              <a:t>中国共产党人的初心</a:t>
            </a:r>
            <a:endParaRPr lang="zh-CN" altLang="en-US" sz="5400" b="1"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reflection blurRad="6350" stA="55000" endA="300" endPos="45500" dir="5400000" sy="-100000" algn="bl" rotWithShape="0"/>
              </a:effectLst>
              <a:latin typeface="微软雅黑" pitchFamily="34" charset="-122"/>
              <a:ea typeface="微软雅黑" pitchFamily="34" charset="-122"/>
              <a:cs typeface="+mn-cs"/>
            </a:endParaRPr>
          </a:p>
        </p:txBody>
      </p:sp>
      <p:pic>
        <p:nvPicPr>
          <p:cNvPr id="113" name="Picture 15" descr="J:\设计ppt\普通PPT\政府\素材\PNG图\13489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8861" y="960261"/>
            <a:ext cx="4973438" cy="6006310"/>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272" descr="红旗底条"/>
          <p:cNvPicPr>
            <a:picLocks noChangeAspect="1" noChangeArrowheads="1"/>
          </p:cNvPicPr>
          <p:nvPr/>
        </p:nvPicPr>
        <p:blipFill>
          <a:blip r:embed="rId4" cstate="email">
            <a:extLst>
              <a:ext uri="{BEBA8EAE-BF5A-486C-A8C5-ECC9F3942E4B}">
                <a14:imgProps xmlns:a14="http://schemas.microsoft.com/office/drawing/2010/main">
                  <a14:imgLayer r:embed="rId5">
                    <a14:imgEffect>
                      <a14:brightnessContrast bright="7000"/>
                    </a14:imgEffect>
                  </a14:imgLayer>
                </a14:imgProps>
              </a:ext>
              <a:ext uri="{28A0092B-C50C-407E-A947-70E740481C1C}">
                <a14:useLocalDpi xmlns:a14="http://schemas.microsoft.com/office/drawing/2010/main"/>
              </a:ext>
            </a:extLst>
          </a:blip>
          <a:srcRect/>
          <a:stretch>
            <a:fillRect/>
          </a:stretch>
        </p:blipFill>
        <p:spPr bwMode="auto">
          <a:xfrm>
            <a:off x="-61915" y="5512575"/>
            <a:ext cx="13472475" cy="134701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2" descr="红鸟"/>
          <p:cNvPicPr>
            <a:picLocks noChangeAspect="1" noChangeArrowheads="1"/>
          </p:cNvPicPr>
          <p:nvPr/>
        </p:nvPicPr>
        <p:blipFill>
          <a:blip r:embed="rId6" cstate="screen">
            <a:extLst>
              <a:ext uri="{BEBA8EAE-BF5A-486C-A8C5-ECC9F3942E4B}">
                <a14:imgProps xmlns:a14="http://schemas.microsoft.com/office/drawing/2010/main">
                  <a14:imgLayer r:embed="rId7">
                    <a14:imgEffect>
                      <a14:brightnessContrast bright="100000" contrast="50000"/>
                    </a14:imgEffect>
                  </a14:imgLayer>
                </a14:imgProps>
              </a:ext>
              <a:ext uri="{28A0092B-C50C-407E-A947-70E740481C1C}">
                <a14:useLocalDpi xmlns:a14="http://schemas.microsoft.com/office/drawing/2010/main"/>
              </a:ext>
            </a:extLst>
          </a:blip>
          <a:srcRect/>
          <a:stretch>
            <a:fillRect/>
          </a:stretch>
        </p:blipFill>
        <p:spPr bwMode="auto">
          <a:xfrm>
            <a:off x="8861141" y="1332943"/>
            <a:ext cx="1111617" cy="70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3" descr="红鸟"/>
          <p:cNvPicPr>
            <a:picLocks noChangeAspect="1" noChangeArrowheads="1"/>
          </p:cNvPicPr>
          <p:nvPr/>
        </p:nvPicPr>
        <p:blipFill>
          <a:blip r:embed="rId8" cstate="screen">
            <a:extLst>
              <a:ext uri="{BEBA8EAE-BF5A-486C-A8C5-ECC9F3942E4B}">
                <a14:imgProps xmlns:a14="http://schemas.microsoft.com/office/drawing/2010/main">
                  <a14:imgLayer r:embed="rId9">
                    <a14:imgEffect>
                      <a14:brightnessContrast bright="100000" contrast="40000"/>
                    </a14:imgEffect>
                  </a14:imgLayer>
                </a14:imgProps>
              </a:ext>
              <a:ext uri="{28A0092B-C50C-407E-A947-70E740481C1C}">
                <a14:useLocalDpi xmlns:a14="http://schemas.microsoft.com/office/drawing/2010/main"/>
              </a:ext>
            </a:extLst>
          </a:blip>
          <a:srcRect b="-8168"/>
          <a:stretch>
            <a:fillRect/>
          </a:stretch>
        </p:blipFill>
        <p:spPr bwMode="auto">
          <a:xfrm>
            <a:off x="9727601" y="1038958"/>
            <a:ext cx="1046738" cy="62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组合 10"/>
          <p:cNvGrpSpPr/>
          <p:nvPr/>
        </p:nvGrpSpPr>
        <p:grpSpPr>
          <a:xfrm>
            <a:off x="4006974" y="477466"/>
            <a:ext cx="4608512" cy="2030085"/>
            <a:chOff x="3322421" y="636852"/>
            <a:chExt cx="2579730" cy="1368159"/>
          </a:xfrm>
        </p:grpSpPr>
        <p:grpSp>
          <p:nvGrpSpPr>
            <p:cNvPr id="12" name="组合 11"/>
            <p:cNvGrpSpPr/>
            <p:nvPr/>
          </p:nvGrpSpPr>
          <p:grpSpPr>
            <a:xfrm>
              <a:off x="4029674" y="1031216"/>
              <a:ext cx="1872477" cy="579429"/>
              <a:chOff x="488314" y="1925384"/>
              <a:chExt cx="1713134" cy="409592"/>
            </a:xfrm>
          </p:grpSpPr>
          <p:pic>
            <p:nvPicPr>
              <p:cNvPr id="14" name="图片 13"/>
              <p:cNvPicPr>
                <a:picLocks noChangeAspect="1"/>
              </p:cNvPicPr>
              <p:nvPr/>
            </p:nvPicPr>
            <p:blipFill>
              <a:blip r:embed="rId10">
                <a:extLst>
                  <a:ext uri="{28A0092B-C50C-407E-A947-70E740481C1C}">
                    <a14:useLocalDpi xmlns:a14="http://schemas.microsoft.com/office/drawing/2010/main"/>
                  </a:ext>
                </a:extLst>
              </a:blip>
              <a:stretch>
                <a:fillRect/>
              </a:stretch>
            </p:blipFill>
            <p:spPr>
              <a:xfrm flipH="1">
                <a:off x="488314" y="1925384"/>
                <a:ext cx="1713134" cy="409592"/>
              </a:xfrm>
              <a:prstGeom prst="rect">
                <a:avLst/>
              </a:prstGeom>
              <a:effectLst>
                <a:outerShdw blurRad="50800" dist="38100" dir="2700000" algn="tl" rotWithShape="0">
                  <a:prstClr val="black">
                    <a:alpha val="40000"/>
                  </a:prstClr>
                </a:outerShdw>
                <a:reflection blurRad="6350" stA="77000" endPos="42000" dir="5400000" sy="-100000" algn="bl" rotWithShape="0"/>
              </a:effectLst>
            </p:spPr>
          </p:pic>
          <p:sp>
            <p:nvSpPr>
              <p:cNvPr id="15" name="矩形 14"/>
              <p:cNvSpPr/>
              <p:nvPr/>
            </p:nvSpPr>
            <p:spPr>
              <a:xfrm>
                <a:off x="704004" y="1975419"/>
                <a:ext cx="1497444" cy="278588"/>
              </a:xfrm>
              <a:prstGeom prst="rect">
                <a:avLst/>
              </a:prstGeom>
            </p:spPr>
            <p:txBody>
              <a:bodyPr wrap="square">
                <a:spAutoFit/>
              </a:bodyPr>
              <a:lstStyle/>
              <a:p>
                <a:pPr algn="ctr" defTabSz="1218753">
                  <a:defRPr/>
                </a:pPr>
                <a:r>
                  <a:rPr lang="zh-CN" altLang="en-US" sz="3200"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一个初心</a:t>
                </a:r>
                <a:endParaRPr lang="zh-CN" altLang="en-US" sz="3200" b="1"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p:txBody>
          </p:sp>
        </p:grpSp>
        <p:pic>
          <p:nvPicPr>
            <p:cNvPr id="13" name="Picture 2" descr="F:\桌面\党政机关\素材\党徽\Nipic_20180988_20150909113802527000.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322421" y="636852"/>
              <a:ext cx="1605632" cy="136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56">
            <a:hlinkClick r:id="" action="ppaction://hlinkshowjump?jump=nextslide"/>
          </p:cNvPr>
          <p:cNvSpPr txBox="1"/>
          <p:nvPr/>
        </p:nvSpPr>
        <p:spPr>
          <a:xfrm>
            <a:off x="4033964" y="4077866"/>
            <a:ext cx="5904180" cy="1231106"/>
          </a:xfrm>
          <a:prstGeom prst="rect">
            <a:avLst/>
          </a:prstGeom>
        </p:spPr>
        <p:txBody>
          <a:bodyPr wrap="non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sz="3200" dirty="0" smtClean="0">
                <a:solidFill>
                  <a:schemeClr val="bg1"/>
                </a:solidFill>
                <a:effectLst>
                  <a:outerShdw blurRad="38100" dist="38100" dir="2700000" algn="tl">
                    <a:srgbClr val="000000">
                      <a:alpha val="43137"/>
                    </a:srgbClr>
                  </a:outerShdw>
                </a:effectLst>
              </a:rPr>
              <a:t>为中华民族谋复兴</a:t>
            </a:r>
            <a:endParaRPr lang="en-US" altLang="zh-CN" sz="3200" dirty="0" smtClean="0">
              <a:solidFill>
                <a:schemeClr val="bg1"/>
              </a:solidFill>
              <a:effectLst>
                <a:outerShdw blurRad="38100" dist="38100" dir="2700000" algn="tl">
                  <a:srgbClr val="000000">
                    <a:alpha val="43137"/>
                  </a:srgbClr>
                </a:outerShdw>
              </a:effectLst>
            </a:endParaRPr>
          </a:p>
          <a:p>
            <a:endParaRPr lang="en-US" altLang="zh-CN" sz="1000" dirty="0" smtClean="0">
              <a:solidFill>
                <a:schemeClr val="bg1"/>
              </a:solidFill>
              <a:effectLst>
                <a:outerShdw blurRad="38100" dist="38100" dir="2700000" algn="tl">
                  <a:srgbClr val="000000">
                    <a:alpha val="43137"/>
                  </a:srgbClr>
                </a:outerShdw>
              </a:effectLst>
            </a:endParaRPr>
          </a:p>
          <a:p>
            <a:r>
              <a:rPr lang="zh-CN" altLang="en-US" sz="3200" dirty="0" smtClean="0">
                <a:solidFill>
                  <a:schemeClr val="bg1"/>
                </a:solidFill>
                <a:effectLst>
                  <a:outerShdw blurRad="38100" dist="38100" dir="2700000" algn="tl">
                    <a:srgbClr val="000000">
                      <a:alpha val="43137"/>
                    </a:srgbClr>
                  </a:outerShdw>
                </a:effectLst>
              </a:rPr>
              <a:t>                    为中国人民谋幸福</a:t>
            </a:r>
            <a:endParaRPr lang="zh-CN" altLang="en-US"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73595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right)">
                                          <p:cBhvr>
                                            <p:cTn id="7" dur="500"/>
                                            <p:tgtEl>
                                              <p:spTgt spid="1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3"/>
                                            </p:tgtEl>
                                            <p:attrNameLst>
                                              <p:attrName>style.visibility</p:attrName>
                                            </p:attrNameLst>
                                          </p:cBhvr>
                                          <p:to>
                                            <p:strVal val="visible"/>
                                          </p:to>
                                        </p:set>
                                        <p:animEffect transition="in" filter="fade">
                                          <p:cBhvr>
                                            <p:cTn id="11" dur="1000"/>
                                            <p:tgtEl>
                                              <p:spTgt spid="113"/>
                                            </p:tgtEl>
                                          </p:cBhvr>
                                        </p:animEffect>
                                        <p:anim calcmode="lin" valueType="num">
                                          <p:cBhvr>
                                            <p:cTn id="12" dur="1000" fill="hold"/>
                                            <p:tgtEl>
                                              <p:spTgt spid="113"/>
                                            </p:tgtEl>
                                            <p:attrNameLst>
                                              <p:attrName>ppt_x</p:attrName>
                                            </p:attrNameLst>
                                          </p:cBhvr>
                                          <p:tavLst>
                                            <p:tav tm="0">
                                              <p:val>
                                                <p:strVal val="#ppt_x"/>
                                              </p:val>
                                            </p:tav>
                                            <p:tav tm="100000">
                                              <p:val>
                                                <p:strVal val="#ppt_x"/>
                                              </p:val>
                                            </p:tav>
                                          </p:tavLst>
                                        </p:anim>
                                        <p:anim calcmode="lin" valueType="num">
                                          <p:cBhvr>
                                            <p:cTn id="13" dur="1000" fill="hold"/>
                                            <p:tgtEl>
                                              <p:spTgt spid="1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03"/>
                                            </p:tgtEl>
                                            <p:attrNameLst>
                                              <p:attrName>style.visibility</p:attrName>
                                            </p:attrNameLst>
                                          </p:cBhvr>
                                          <p:to>
                                            <p:strVal val="visible"/>
                                          </p:to>
                                        </p:set>
                                        <p:animEffect transition="in" filter="wipe(left)">
                                          <p:cBhvr>
                                            <p:cTn id="23" dur="500"/>
                                            <p:tgtEl>
                                              <p:spTgt spid="103"/>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5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par>
                              <p:cTn id="35" fill="hold">
                                <p:stCondLst>
                                  <p:cond delay="4150"/>
                                </p:stCondLst>
                                <p:childTnLst>
                                  <p:par>
                                    <p:cTn id="36" presetID="2" presetClass="entr" presetSubtype="2" fill="hold" grpId="0" nodeType="afterEffect" p14:presetBounceEnd="29000">
                                      <p:stCondLst>
                                        <p:cond delay="0"/>
                                      </p:stCondLst>
                                      <p:iterate type="lt">
                                        <p:tmPct val="5000"/>
                                      </p:iterate>
                                      <p:childTnLst>
                                        <p:set>
                                          <p:cBhvr>
                                            <p:cTn id="37" dur="1" fill="hold">
                                              <p:stCondLst>
                                                <p:cond delay="0"/>
                                              </p:stCondLst>
                                            </p:cTn>
                                            <p:tgtEl>
                                              <p:spTgt spid="16"/>
                                            </p:tgtEl>
                                            <p:attrNameLst>
                                              <p:attrName>style.visibility</p:attrName>
                                            </p:attrNameLst>
                                          </p:cBhvr>
                                          <p:to>
                                            <p:strVal val="visible"/>
                                          </p:to>
                                        </p:set>
                                        <p:anim calcmode="lin" valueType="num" p14:bounceEnd="29000">
                                          <p:cBhvr additive="base">
                                            <p:cTn id="38" dur="500" fill="hold"/>
                                            <p:tgtEl>
                                              <p:spTgt spid="16"/>
                                            </p:tgtEl>
                                            <p:attrNameLst>
                                              <p:attrName>ppt_x</p:attrName>
                                            </p:attrNameLst>
                                          </p:cBhvr>
                                          <p:tavLst>
                                            <p:tav tm="0">
                                              <p:val>
                                                <p:strVal val="1+#ppt_w/2"/>
                                              </p:val>
                                            </p:tav>
                                            <p:tav tm="100000">
                                              <p:val>
                                                <p:strVal val="#ppt_x"/>
                                              </p:val>
                                            </p:tav>
                                          </p:tavLst>
                                        </p:anim>
                                        <p:anim calcmode="lin" valueType="num" p14:bounceEnd="29000">
                                          <p:cBhvr additive="base">
                                            <p:cTn id="39" dur="500" fill="hold"/>
                                            <p:tgtEl>
                                              <p:spTgt spid="16"/>
                                            </p:tgtEl>
                                            <p:attrNameLst>
                                              <p:attrName>ppt_y</p:attrName>
                                            </p:attrNameLst>
                                          </p:cBhvr>
                                          <p:tavLst>
                                            <p:tav tm="0">
                                              <p:val>
                                                <p:strVal val="#ppt_y"/>
                                              </p:val>
                                            </p:tav>
                                            <p:tav tm="100000">
                                              <p:val>
                                                <p:strVal val="#ppt_y"/>
                                              </p:val>
                                            </p:tav>
                                          </p:tavLst>
                                        </p:anim>
                                      </p:childTnLst>
                                    </p:cTn>
                                  </p:par>
                                </p:childTnLst>
                              </p:cTn>
                            </p:par>
                            <p:par>
                              <p:cTn id="40" fill="hold">
                                <p:stCondLst>
                                  <p:cond delay="5025"/>
                                </p:stCondLst>
                                <p:childTnLst>
                                  <p:par>
                                    <p:cTn id="41" presetID="27" presetClass="emph" presetSubtype="0" fill="remove" grpId="1" nodeType="afterEffect">
                                      <p:stCondLst>
                                        <p:cond delay="0"/>
                                      </p:stCondLst>
                                      <p:iterate type="lt">
                                        <p:tmPct val="10000"/>
                                      </p:iterate>
                                      <p:childTnLst>
                                        <p:animClr clrSpc="rgb" dir="cw">
                                          <p:cBhvr override="childStyle">
                                            <p:cTn id="42" dur="250" autoRev="1" fill="remove"/>
                                            <p:tgtEl>
                                              <p:spTgt spid="16"/>
                                            </p:tgtEl>
                                            <p:attrNameLst>
                                              <p:attrName>style.color</p:attrName>
                                            </p:attrNameLst>
                                          </p:cBhvr>
                                          <p:to>
                                            <a:schemeClr val="bg1"/>
                                          </p:to>
                                        </p:animClr>
                                        <p:animClr clrSpc="rgb" dir="cw">
                                          <p:cBhvr>
                                            <p:cTn id="43" dur="250" autoRev="1" fill="remove"/>
                                            <p:tgtEl>
                                              <p:spTgt spid="16"/>
                                            </p:tgtEl>
                                            <p:attrNameLst>
                                              <p:attrName>fillcolor</p:attrName>
                                            </p:attrNameLst>
                                          </p:cBhvr>
                                          <p:to>
                                            <a:schemeClr val="bg1"/>
                                          </p:to>
                                        </p:animClr>
                                        <p:set>
                                          <p:cBhvr>
                                            <p:cTn id="44" dur="250" autoRev="1" fill="remove"/>
                                            <p:tgtEl>
                                              <p:spTgt spid="16"/>
                                            </p:tgtEl>
                                            <p:attrNameLst>
                                              <p:attrName>fill.type</p:attrName>
                                            </p:attrNameLst>
                                          </p:cBhvr>
                                          <p:to>
                                            <p:strVal val="solid"/>
                                          </p:to>
                                        </p:set>
                                        <p:set>
                                          <p:cBhvr>
                                            <p:cTn id="45" dur="250" autoRev="1" fill="remove"/>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6" grpId="0"/>
          <p:bldP spid="16"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right)">
                                          <p:cBhvr>
                                            <p:cTn id="7" dur="500"/>
                                            <p:tgtEl>
                                              <p:spTgt spid="1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3"/>
                                            </p:tgtEl>
                                            <p:attrNameLst>
                                              <p:attrName>style.visibility</p:attrName>
                                            </p:attrNameLst>
                                          </p:cBhvr>
                                          <p:to>
                                            <p:strVal val="visible"/>
                                          </p:to>
                                        </p:set>
                                        <p:animEffect transition="in" filter="fade">
                                          <p:cBhvr>
                                            <p:cTn id="11" dur="1000"/>
                                            <p:tgtEl>
                                              <p:spTgt spid="113"/>
                                            </p:tgtEl>
                                          </p:cBhvr>
                                        </p:animEffect>
                                        <p:anim calcmode="lin" valueType="num">
                                          <p:cBhvr>
                                            <p:cTn id="12" dur="1000" fill="hold"/>
                                            <p:tgtEl>
                                              <p:spTgt spid="113"/>
                                            </p:tgtEl>
                                            <p:attrNameLst>
                                              <p:attrName>ppt_x</p:attrName>
                                            </p:attrNameLst>
                                          </p:cBhvr>
                                          <p:tavLst>
                                            <p:tav tm="0">
                                              <p:val>
                                                <p:strVal val="#ppt_x"/>
                                              </p:val>
                                            </p:tav>
                                            <p:tav tm="100000">
                                              <p:val>
                                                <p:strVal val="#ppt_x"/>
                                              </p:val>
                                            </p:tav>
                                          </p:tavLst>
                                        </p:anim>
                                        <p:anim calcmode="lin" valueType="num">
                                          <p:cBhvr>
                                            <p:cTn id="13" dur="1000" fill="hold"/>
                                            <p:tgtEl>
                                              <p:spTgt spid="1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03"/>
                                            </p:tgtEl>
                                            <p:attrNameLst>
                                              <p:attrName>style.visibility</p:attrName>
                                            </p:attrNameLst>
                                          </p:cBhvr>
                                          <p:to>
                                            <p:strVal val="visible"/>
                                          </p:to>
                                        </p:set>
                                        <p:animEffect transition="in" filter="wipe(left)">
                                          <p:cBhvr>
                                            <p:cTn id="23" dur="500"/>
                                            <p:tgtEl>
                                              <p:spTgt spid="103"/>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5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par>
                              <p:cTn id="35" fill="hold">
                                <p:stCondLst>
                                  <p:cond delay="4150"/>
                                </p:stCondLst>
                                <p:childTnLst>
                                  <p:par>
                                    <p:cTn id="36" presetID="2" presetClass="entr" presetSubtype="2" fill="hold" grpId="0" nodeType="afterEffect">
                                      <p:stCondLst>
                                        <p:cond delay="0"/>
                                      </p:stCondLst>
                                      <p:iterate type="lt">
                                        <p:tmPct val="5000"/>
                                      </p:iterate>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1+#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childTnLst>
                              </p:cTn>
                            </p:par>
                            <p:par>
                              <p:cTn id="40" fill="hold">
                                <p:stCondLst>
                                  <p:cond delay="5025"/>
                                </p:stCondLst>
                                <p:childTnLst>
                                  <p:par>
                                    <p:cTn id="41" presetID="27" presetClass="emph" presetSubtype="0" fill="remove" grpId="1" nodeType="afterEffect">
                                      <p:stCondLst>
                                        <p:cond delay="0"/>
                                      </p:stCondLst>
                                      <p:iterate type="lt">
                                        <p:tmPct val="10000"/>
                                      </p:iterate>
                                      <p:childTnLst>
                                        <p:animClr clrSpc="rgb" dir="cw">
                                          <p:cBhvr override="childStyle">
                                            <p:cTn id="42" dur="250" autoRev="1" fill="remove"/>
                                            <p:tgtEl>
                                              <p:spTgt spid="16"/>
                                            </p:tgtEl>
                                            <p:attrNameLst>
                                              <p:attrName>style.color</p:attrName>
                                            </p:attrNameLst>
                                          </p:cBhvr>
                                          <p:to>
                                            <a:schemeClr val="bg1"/>
                                          </p:to>
                                        </p:animClr>
                                        <p:animClr clrSpc="rgb" dir="cw">
                                          <p:cBhvr>
                                            <p:cTn id="43" dur="250" autoRev="1" fill="remove"/>
                                            <p:tgtEl>
                                              <p:spTgt spid="16"/>
                                            </p:tgtEl>
                                            <p:attrNameLst>
                                              <p:attrName>fillcolor</p:attrName>
                                            </p:attrNameLst>
                                          </p:cBhvr>
                                          <p:to>
                                            <a:schemeClr val="bg1"/>
                                          </p:to>
                                        </p:animClr>
                                        <p:set>
                                          <p:cBhvr>
                                            <p:cTn id="44" dur="250" autoRev="1" fill="remove"/>
                                            <p:tgtEl>
                                              <p:spTgt spid="16"/>
                                            </p:tgtEl>
                                            <p:attrNameLst>
                                              <p:attrName>fill.type</p:attrName>
                                            </p:attrNameLst>
                                          </p:cBhvr>
                                          <p:to>
                                            <p:strVal val="solid"/>
                                          </p:to>
                                        </p:set>
                                        <p:set>
                                          <p:cBhvr>
                                            <p:cTn id="45" dur="250" autoRev="1" fill="remove"/>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6" grpId="0"/>
          <p:bldP spid="16" grpId="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Autofit/>
          </a:bodyPr>
          <a:lstStyle/>
          <a:p>
            <a:pPr defTabSz="1218753" fontAlgn="base">
              <a:spcBef>
                <a:spcPct val="0"/>
              </a:spcBef>
              <a:spcAft>
                <a:spcPct val="0"/>
              </a:spcAft>
              <a:defRPr/>
            </a:pPr>
            <a:r>
              <a:rPr lang="zh-CN" altLang="en-US" sz="2800"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推动社会主义文化繁荣兴盛</a:t>
            </a:r>
            <a:endParaRPr lang="zh-CN" altLang="en-US" sz="2800"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60" name="矩形 159"/>
          <p:cNvSpPr/>
          <p:nvPr/>
        </p:nvSpPr>
        <p:spPr>
          <a:xfrm>
            <a:off x="2263623" y="2547259"/>
            <a:ext cx="8222522"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加强</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中国特色新型智库建设。</a:t>
            </a:r>
          </a:p>
        </p:txBody>
      </p:sp>
      <p:sp>
        <p:nvSpPr>
          <p:cNvPr id="163" name="矩形 162"/>
          <p:cNvSpPr/>
          <p:nvPr/>
        </p:nvSpPr>
        <p:spPr>
          <a:xfrm>
            <a:off x="2263623" y="3061306"/>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加强</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互联网内容建设，建立网络综合治理体系。</a:t>
            </a:r>
          </a:p>
        </p:txBody>
      </p:sp>
      <p:sp>
        <p:nvSpPr>
          <p:cNvPr id="171" name="矩形 170"/>
          <p:cNvSpPr/>
          <p:nvPr/>
        </p:nvSpPr>
        <p:spPr>
          <a:xfrm>
            <a:off x="2263624" y="3592155"/>
            <a:ext cx="8222520"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把</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社会主义核心价值观融入社会发展各方面。</a:t>
            </a:r>
          </a:p>
        </p:txBody>
      </p:sp>
      <p:sp>
        <p:nvSpPr>
          <p:cNvPr id="179" name="矩形 178"/>
          <p:cNvSpPr/>
          <p:nvPr/>
        </p:nvSpPr>
        <p:spPr>
          <a:xfrm>
            <a:off x="2263624" y="4111755"/>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深化</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中国特色社会主义和中国梦宣传教育。</a:t>
            </a:r>
          </a:p>
        </p:txBody>
      </p:sp>
      <p:grpSp>
        <p:nvGrpSpPr>
          <p:cNvPr id="47" name="组合 46"/>
          <p:cNvGrpSpPr/>
          <p:nvPr/>
        </p:nvGrpSpPr>
        <p:grpSpPr>
          <a:xfrm>
            <a:off x="1402889" y="2493690"/>
            <a:ext cx="443845" cy="454374"/>
            <a:chOff x="3635896" y="1427745"/>
            <a:chExt cx="540000" cy="540000"/>
          </a:xfrm>
          <a:solidFill>
            <a:srgbClr val="C00000"/>
          </a:solidFill>
        </p:grpSpPr>
        <p:sp>
          <p:nvSpPr>
            <p:cNvPr id="48" name="矩形 47"/>
            <p:cNvSpPr/>
            <p:nvPr/>
          </p:nvSpPr>
          <p:spPr>
            <a:xfrm>
              <a:off x="3635896" y="1427745"/>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49" name="TextBox 45"/>
            <p:cNvSpPr txBox="1"/>
            <p:nvPr/>
          </p:nvSpPr>
          <p:spPr>
            <a:xfrm>
              <a:off x="3635896" y="1478279"/>
              <a:ext cx="540000" cy="438932"/>
            </a:xfrm>
            <a:prstGeom prst="rect">
              <a:avLst/>
            </a:prstGeom>
            <a:noFill/>
          </p:spPr>
          <p:txBody>
            <a:bodyPr wrap="square" rtlCol="0" anchor="ctr" anchorCtr="0">
              <a:spAutoFit/>
            </a:bodyPr>
            <a:lstStyle/>
            <a:p>
              <a:pPr algn="ctr"/>
              <a:r>
                <a:rPr lang="en-US" altLang="zh-CN" sz="1800" dirty="0">
                  <a:solidFill>
                    <a:schemeClr val="bg1"/>
                  </a:solidFill>
                  <a:latin typeface="Impact" panose="020B0806030902050204" pitchFamily="34" charset="0"/>
                </a:rPr>
                <a:t>3</a:t>
              </a:r>
              <a:r>
                <a:rPr lang="en-US" altLang="zh-CN" sz="1800" dirty="0" smtClean="0">
                  <a:solidFill>
                    <a:schemeClr val="bg1"/>
                  </a:solidFill>
                  <a:latin typeface="Impact" panose="020B0806030902050204" pitchFamily="34" charset="0"/>
                </a:rPr>
                <a:t>1</a:t>
              </a:r>
              <a:endParaRPr lang="zh-CN" altLang="en-US" sz="1800" dirty="0">
                <a:solidFill>
                  <a:schemeClr val="bg1"/>
                </a:solidFill>
                <a:latin typeface="Impact" panose="020B0806030902050204" pitchFamily="34" charset="0"/>
              </a:endParaRPr>
            </a:p>
          </p:txBody>
        </p:sp>
      </p:grpSp>
      <p:grpSp>
        <p:nvGrpSpPr>
          <p:cNvPr id="50" name="组合 49"/>
          <p:cNvGrpSpPr/>
          <p:nvPr/>
        </p:nvGrpSpPr>
        <p:grpSpPr>
          <a:xfrm>
            <a:off x="1386381" y="3031635"/>
            <a:ext cx="443845" cy="454374"/>
            <a:chOff x="3635896" y="2037782"/>
            <a:chExt cx="540000" cy="540000"/>
          </a:xfrm>
          <a:solidFill>
            <a:srgbClr val="C00000"/>
          </a:solidFill>
        </p:grpSpPr>
        <p:sp>
          <p:nvSpPr>
            <p:cNvPr id="51" name="矩形 50"/>
            <p:cNvSpPr/>
            <p:nvPr/>
          </p:nvSpPr>
          <p:spPr>
            <a:xfrm>
              <a:off x="3635896" y="2037782"/>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52" name="TextBox 45"/>
            <p:cNvSpPr txBox="1"/>
            <p:nvPr/>
          </p:nvSpPr>
          <p:spPr>
            <a:xfrm>
              <a:off x="3635896" y="2088316"/>
              <a:ext cx="540000" cy="438932"/>
            </a:xfrm>
            <a:prstGeom prst="rect">
              <a:avLst/>
            </a:prstGeom>
            <a:noFill/>
          </p:spPr>
          <p:txBody>
            <a:bodyPr wrap="square" rtlCol="0" anchor="ctr" anchorCtr="0">
              <a:spAutoFit/>
            </a:bodyPr>
            <a:lstStyle/>
            <a:p>
              <a:pPr algn="ctr"/>
              <a:r>
                <a:rPr lang="en-US" altLang="zh-CN" sz="1800" dirty="0">
                  <a:solidFill>
                    <a:schemeClr val="bg1"/>
                  </a:solidFill>
                  <a:latin typeface="Impact" panose="020B0806030902050204" pitchFamily="34" charset="0"/>
                </a:rPr>
                <a:t>3</a:t>
              </a:r>
              <a:r>
                <a:rPr lang="en-US" altLang="zh-CN" sz="1800" dirty="0" smtClean="0">
                  <a:solidFill>
                    <a:schemeClr val="bg1"/>
                  </a:solidFill>
                  <a:latin typeface="Impact" panose="020B0806030902050204" pitchFamily="34" charset="0"/>
                </a:rPr>
                <a:t>2</a:t>
              </a:r>
              <a:endParaRPr lang="zh-CN" altLang="en-US" sz="1800" dirty="0">
                <a:solidFill>
                  <a:schemeClr val="bg1"/>
                </a:solidFill>
                <a:latin typeface="Impact" panose="020B0806030902050204" pitchFamily="34" charset="0"/>
              </a:endParaRPr>
            </a:p>
          </p:txBody>
        </p:sp>
      </p:grpSp>
      <p:grpSp>
        <p:nvGrpSpPr>
          <p:cNvPr id="53" name="组合 52"/>
          <p:cNvGrpSpPr/>
          <p:nvPr/>
        </p:nvGrpSpPr>
        <p:grpSpPr>
          <a:xfrm>
            <a:off x="1341125" y="3592155"/>
            <a:ext cx="504056" cy="454374"/>
            <a:chOff x="3589854" y="2647819"/>
            <a:chExt cx="613255" cy="540000"/>
          </a:xfrm>
          <a:solidFill>
            <a:srgbClr val="C00000"/>
          </a:solidFill>
        </p:grpSpPr>
        <p:sp>
          <p:nvSpPr>
            <p:cNvPr id="54" name="矩形 53"/>
            <p:cNvSpPr/>
            <p:nvPr/>
          </p:nvSpPr>
          <p:spPr>
            <a:xfrm>
              <a:off x="3635896" y="2647819"/>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55" name="TextBox 45"/>
            <p:cNvSpPr txBox="1"/>
            <p:nvPr/>
          </p:nvSpPr>
          <p:spPr>
            <a:xfrm>
              <a:off x="3589854" y="2698353"/>
              <a:ext cx="613255" cy="438932"/>
            </a:xfrm>
            <a:prstGeom prst="rect">
              <a:avLst/>
            </a:prstGeom>
            <a:noFill/>
          </p:spPr>
          <p:txBody>
            <a:bodyPr wrap="square" rtlCol="0" anchor="ctr" anchorCtr="0">
              <a:spAutoFit/>
            </a:bodyPr>
            <a:lstStyle/>
            <a:p>
              <a:pPr algn="ctr"/>
              <a:r>
                <a:rPr lang="en-US" altLang="zh-CN" sz="1800" dirty="0">
                  <a:solidFill>
                    <a:schemeClr val="bg1"/>
                  </a:solidFill>
                  <a:latin typeface="Impact" panose="020B0806030902050204" pitchFamily="34" charset="0"/>
                </a:rPr>
                <a:t>3</a:t>
              </a:r>
              <a:r>
                <a:rPr lang="en-US" altLang="zh-CN" sz="1800" dirty="0" smtClean="0">
                  <a:solidFill>
                    <a:schemeClr val="bg1"/>
                  </a:solidFill>
                  <a:latin typeface="Impact" panose="020B0806030902050204" pitchFamily="34" charset="0"/>
                </a:rPr>
                <a:t>3</a:t>
              </a:r>
              <a:endParaRPr lang="zh-CN" altLang="en-US" sz="1800" dirty="0">
                <a:solidFill>
                  <a:schemeClr val="bg1"/>
                </a:solidFill>
                <a:latin typeface="Impact" panose="020B0806030902050204" pitchFamily="34" charset="0"/>
              </a:endParaRPr>
            </a:p>
          </p:txBody>
        </p:sp>
      </p:grpSp>
      <p:grpSp>
        <p:nvGrpSpPr>
          <p:cNvPr id="56" name="组合 55"/>
          <p:cNvGrpSpPr/>
          <p:nvPr/>
        </p:nvGrpSpPr>
        <p:grpSpPr>
          <a:xfrm>
            <a:off x="1386381" y="4124984"/>
            <a:ext cx="443845" cy="454374"/>
            <a:chOff x="3635896" y="3257856"/>
            <a:chExt cx="540000" cy="540000"/>
          </a:xfrm>
          <a:solidFill>
            <a:srgbClr val="C00000"/>
          </a:solidFill>
        </p:grpSpPr>
        <p:sp>
          <p:nvSpPr>
            <p:cNvPr id="57" name="矩形 56"/>
            <p:cNvSpPr/>
            <p:nvPr/>
          </p:nvSpPr>
          <p:spPr>
            <a:xfrm>
              <a:off x="3635896" y="3257856"/>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58" name="TextBox 45"/>
            <p:cNvSpPr txBox="1"/>
            <p:nvPr/>
          </p:nvSpPr>
          <p:spPr>
            <a:xfrm>
              <a:off x="3635896" y="3308391"/>
              <a:ext cx="540000" cy="438932"/>
            </a:xfrm>
            <a:prstGeom prst="rect">
              <a:avLst/>
            </a:prstGeom>
            <a:noFill/>
          </p:spPr>
          <p:txBody>
            <a:bodyPr wrap="square" rtlCol="0" anchor="ctr" anchorCtr="0">
              <a:spAutoFit/>
            </a:bodyPr>
            <a:lstStyle/>
            <a:p>
              <a:pPr algn="ctr"/>
              <a:r>
                <a:rPr lang="en-US" altLang="zh-CN" sz="1800" dirty="0">
                  <a:solidFill>
                    <a:schemeClr val="bg1"/>
                  </a:solidFill>
                  <a:latin typeface="Impact" panose="020B0806030902050204" pitchFamily="34" charset="0"/>
                </a:rPr>
                <a:t>3</a:t>
              </a:r>
              <a:r>
                <a:rPr lang="en-US" altLang="zh-CN" sz="1800" dirty="0" smtClean="0">
                  <a:solidFill>
                    <a:schemeClr val="bg1"/>
                  </a:solidFill>
                  <a:latin typeface="Impact" panose="020B0806030902050204" pitchFamily="34" charset="0"/>
                </a:rPr>
                <a:t>4</a:t>
              </a:r>
              <a:endParaRPr lang="zh-CN" altLang="en-US" sz="1800" dirty="0">
                <a:solidFill>
                  <a:schemeClr val="bg1"/>
                </a:solidFill>
                <a:latin typeface="Impact" panose="020B0806030902050204" pitchFamily="34" charset="0"/>
              </a:endParaRPr>
            </a:p>
          </p:txBody>
        </p:sp>
      </p:grpSp>
      <p:sp>
        <p:nvSpPr>
          <p:cNvPr id="31" name="矩形 30"/>
          <p:cNvSpPr/>
          <p:nvPr/>
        </p:nvSpPr>
        <p:spPr>
          <a:xfrm>
            <a:off x="2263619" y="4665493"/>
            <a:ext cx="8222522"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深入</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实施公民道德建设工程。</a:t>
            </a:r>
          </a:p>
        </p:txBody>
      </p:sp>
      <p:sp>
        <p:nvSpPr>
          <p:cNvPr id="32" name="矩形 31"/>
          <p:cNvSpPr/>
          <p:nvPr/>
        </p:nvSpPr>
        <p:spPr>
          <a:xfrm>
            <a:off x="2263619" y="5221546"/>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造就</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一大批德艺双馨名家大师，培养一大批高水平创作人才。</a:t>
            </a:r>
          </a:p>
        </p:txBody>
      </p:sp>
      <p:sp>
        <p:nvSpPr>
          <p:cNvPr id="33" name="矩形 32"/>
          <p:cNvSpPr/>
          <p:nvPr/>
        </p:nvSpPr>
        <p:spPr>
          <a:xfrm>
            <a:off x="2263620" y="5767939"/>
            <a:ext cx="8222520"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加快</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推进体育强国建设，筹办好北京冬奥会、冬残奥会。</a:t>
            </a:r>
            <a:endParaRPr lang="zh-CN" altLang="en-US" sz="20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34" name="矩形 33"/>
          <p:cNvSpPr/>
          <p:nvPr/>
        </p:nvSpPr>
        <p:spPr>
          <a:xfrm>
            <a:off x="2263620" y="6278777"/>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推进</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国际传播能力建设。</a:t>
            </a:r>
          </a:p>
        </p:txBody>
      </p:sp>
      <p:grpSp>
        <p:nvGrpSpPr>
          <p:cNvPr id="35" name="组合 34"/>
          <p:cNvGrpSpPr/>
          <p:nvPr/>
        </p:nvGrpSpPr>
        <p:grpSpPr>
          <a:xfrm>
            <a:off x="1386377" y="4668980"/>
            <a:ext cx="443845" cy="454374"/>
            <a:chOff x="3635896" y="1427745"/>
            <a:chExt cx="540000" cy="540000"/>
          </a:xfrm>
          <a:solidFill>
            <a:srgbClr val="C00000"/>
          </a:solidFill>
        </p:grpSpPr>
        <p:sp>
          <p:nvSpPr>
            <p:cNvPr id="36" name="矩形 35"/>
            <p:cNvSpPr/>
            <p:nvPr/>
          </p:nvSpPr>
          <p:spPr>
            <a:xfrm>
              <a:off x="3635896" y="1427745"/>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37" name="TextBox 45"/>
            <p:cNvSpPr txBox="1"/>
            <p:nvPr/>
          </p:nvSpPr>
          <p:spPr>
            <a:xfrm>
              <a:off x="3635896" y="1478280"/>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35</a:t>
              </a:r>
              <a:endParaRPr lang="zh-CN" altLang="en-US" sz="1800" dirty="0">
                <a:solidFill>
                  <a:schemeClr val="bg1"/>
                </a:solidFill>
                <a:latin typeface="Impact" panose="020B0806030902050204" pitchFamily="34" charset="0"/>
              </a:endParaRPr>
            </a:p>
          </p:txBody>
        </p:sp>
      </p:grpSp>
      <p:grpSp>
        <p:nvGrpSpPr>
          <p:cNvPr id="38" name="组合 37"/>
          <p:cNvGrpSpPr/>
          <p:nvPr/>
        </p:nvGrpSpPr>
        <p:grpSpPr>
          <a:xfrm>
            <a:off x="1386377" y="5195362"/>
            <a:ext cx="443845" cy="454374"/>
            <a:chOff x="3635896" y="2037782"/>
            <a:chExt cx="540000" cy="540000"/>
          </a:xfrm>
          <a:solidFill>
            <a:srgbClr val="C00000"/>
          </a:solidFill>
        </p:grpSpPr>
        <p:sp>
          <p:nvSpPr>
            <p:cNvPr id="39" name="矩形 38"/>
            <p:cNvSpPr/>
            <p:nvPr/>
          </p:nvSpPr>
          <p:spPr>
            <a:xfrm>
              <a:off x="3635896" y="2037782"/>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40" name="TextBox 45"/>
            <p:cNvSpPr txBox="1"/>
            <p:nvPr/>
          </p:nvSpPr>
          <p:spPr>
            <a:xfrm>
              <a:off x="3635896" y="2088316"/>
              <a:ext cx="540000" cy="438932"/>
            </a:xfrm>
            <a:prstGeom prst="rect">
              <a:avLst/>
            </a:prstGeom>
            <a:noFill/>
          </p:spPr>
          <p:txBody>
            <a:bodyPr wrap="square" rtlCol="0" anchor="ctr" anchorCtr="0">
              <a:spAutoFit/>
            </a:bodyPr>
            <a:lstStyle/>
            <a:p>
              <a:pPr algn="ctr"/>
              <a:r>
                <a:rPr lang="en-US" altLang="zh-CN" sz="1800" dirty="0">
                  <a:solidFill>
                    <a:schemeClr val="bg1"/>
                  </a:solidFill>
                  <a:latin typeface="Impact" panose="020B0806030902050204" pitchFamily="34" charset="0"/>
                </a:rPr>
                <a:t>3</a:t>
              </a:r>
              <a:r>
                <a:rPr lang="en-US" altLang="zh-CN" sz="1800" dirty="0" smtClean="0">
                  <a:solidFill>
                    <a:schemeClr val="bg1"/>
                  </a:solidFill>
                  <a:latin typeface="Impact" panose="020B0806030902050204" pitchFamily="34" charset="0"/>
                </a:rPr>
                <a:t>6</a:t>
              </a:r>
              <a:endParaRPr lang="zh-CN" altLang="en-US" sz="1800" dirty="0">
                <a:solidFill>
                  <a:schemeClr val="bg1"/>
                </a:solidFill>
                <a:latin typeface="Impact" panose="020B0806030902050204" pitchFamily="34" charset="0"/>
              </a:endParaRPr>
            </a:p>
          </p:txBody>
        </p:sp>
      </p:grpSp>
      <p:grpSp>
        <p:nvGrpSpPr>
          <p:cNvPr id="41" name="组合 40"/>
          <p:cNvGrpSpPr/>
          <p:nvPr/>
        </p:nvGrpSpPr>
        <p:grpSpPr>
          <a:xfrm>
            <a:off x="1341121" y="5749100"/>
            <a:ext cx="504056" cy="454374"/>
            <a:chOff x="3589854" y="2647819"/>
            <a:chExt cx="613255" cy="540000"/>
          </a:xfrm>
          <a:solidFill>
            <a:srgbClr val="C00000"/>
          </a:solidFill>
        </p:grpSpPr>
        <p:sp>
          <p:nvSpPr>
            <p:cNvPr id="42" name="矩形 41"/>
            <p:cNvSpPr/>
            <p:nvPr/>
          </p:nvSpPr>
          <p:spPr>
            <a:xfrm>
              <a:off x="3635896" y="2647819"/>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43" name="TextBox 45"/>
            <p:cNvSpPr txBox="1"/>
            <p:nvPr/>
          </p:nvSpPr>
          <p:spPr>
            <a:xfrm>
              <a:off x="3589854" y="2698353"/>
              <a:ext cx="613255" cy="438932"/>
            </a:xfrm>
            <a:prstGeom prst="rect">
              <a:avLst/>
            </a:prstGeom>
            <a:noFill/>
          </p:spPr>
          <p:txBody>
            <a:bodyPr wrap="square" rtlCol="0" anchor="ctr" anchorCtr="0">
              <a:spAutoFit/>
            </a:bodyPr>
            <a:lstStyle/>
            <a:p>
              <a:pPr algn="ctr"/>
              <a:r>
                <a:rPr lang="en-US" altLang="zh-CN" sz="1800" dirty="0">
                  <a:solidFill>
                    <a:schemeClr val="bg1"/>
                  </a:solidFill>
                  <a:latin typeface="Impact" panose="020B0806030902050204" pitchFamily="34" charset="0"/>
                </a:rPr>
                <a:t>3</a:t>
              </a:r>
              <a:r>
                <a:rPr lang="en-US" altLang="zh-CN" sz="1800" dirty="0" smtClean="0">
                  <a:solidFill>
                    <a:schemeClr val="bg1"/>
                  </a:solidFill>
                  <a:latin typeface="Impact" panose="020B0806030902050204" pitchFamily="34" charset="0"/>
                </a:rPr>
                <a:t>7</a:t>
              </a:r>
              <a:endParaRPr lang="zh-CN" altLang="en-US" sz="1800" dirty="0">
                <a:solidFill>
                  <a:schemeClr val="bg1"/>
                </a:solidFill>
                <a:latin typeface="Impact" panose="020B0806030902050204" pitchFamily="34" charset="0"/>
              </a:endParaRPr>
            </a:p>
          </p:txBody>
        </p:sp>
      </p:grpSp>
      <p:grpSp>
        <p:nvGrpSpPr>
          <p:cNvPr id="44" name="组合 43"/>
          <p:cNvGrpSpPr/>
          <p:nvPr/>
        </p:nvGrpSpPr>
        <p:grpSpPr>
          <a:xfrm>
            <a:off x="1386377" y="6271995"/>
            <a:ext cx="443845" cy="454374"/>
            <a:chOff x="3635896" y="3257856"/>
            <a:chExt cx="540000" cy="540000"/>
          </a:xfrm>
          <a:solidFill>
            <a:srgbClr val="C00000"/>
          </a:solidFill>
        </p:grpSpPr>
        <p:sp>
          <p:nvSpPr>
            <p:cNvPr id="45" name="矩形 44"/>
            <p:cNvSpPr/>
            <p:nvPr/>
          </p:nvSpPr>
          <p:spPr>
            <a:xfrm>
              <a:off x="3635896" y="3257856"/>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46" name="TextBox 45"/>
            <p:cNvSpPr txBox="1"/>
            <p:nvPr/>
          </p:nvSpPr>
          <p:spPr>
            <a:xfrm>
              <a:off x="3635896" y="3308390"/>
              <a:ext cx="540000" cy="438932"/>
            </a:xfrm>
            <a:prstGeom prst="rect">
              <a:avLst/>
            </a:prstGeom>
            <a:noFill/>
          </p:spPr>
          <p:txBody>
            <a:bodyPr wrap="square" rtlCol="0" anchor="ctr" anchorCtr="0">
              <a:spAutoFit/>
            </a:bodyPr>
            <a:lstStyle/>
            <a:p>
              <a:pPr algn="ctr"/>
              <a:r>
                <a:rPr lang="en-US" altLang="zh-CN" sz="1800" dirty="0">
                  <a:solidFill>
                    <a:schemeClr val="bg1"/>
                  </a:solidFill>
                  <a:latin typeface="Impact" panose="020B0806030902050204" pitchFamily="34" charset="0"/>
                </a:rPr>
                <a:t>3</a:t>
              </a:r>
              <a:r>
                <a:rPr lang="en-US" altLang="zh-CN" sz="1800" dirty="0" smtClean="0">
                  <a:solidFill>
                    <a:schemeClr val="bg1"/>
                  </a:solidFill>
                  <a:latin typeface="Impact" panose="020B0806030902050204" pitchFamily="34" charset="0"/>
                </a:rPr>
                <a:t>8</a:t>
              </a:r>
              <a:endParaRPr lang="zh-CN" altLang="en-US" sz="1800" dirty="0">
                <a:solidFill>
                  <a:schemeClr val="bg1"/>
                </a:solidFill>
                <a:latin typeface="Impact" panose="020B0806030902050204" pitchFamily="34" charset="0"/>
              </a:endParaRPr>
            </a:p>
          </p:txBody>
        </p:sp>
      </p:grpSp>
      <p:sp>
        <p:nvSpPr>
          <p:cNvPr id="59" name="矩形 58"/>
          <p:cNvSpPr/>
          <p:nvPr/>
        </p:nvSpPr>
        <p:spPr>
          <a:xfrm>
            <a:off x="2265180" y="1433249"/>
            <a:ext cx="8222522"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推动</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新时代中国特色社会主义思想深入人心。</a:t>
            </a:r>
            <a:endParaRPr lang="zh-CN" altLang="en-US" sz="16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60" name="矩形 59"/>
          <p:cNvSpPr/>
          <p:nvPr/>
        </p:nvSpPr>
        <p:spPr>
          <a:xfrm>
            <a:off x="2265180" y="1980205"/>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深化</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马克思主义理论研究和建设，加快构建中国特色哲学社会科学。</a:t>
            </a:r>
          </a:p>
        </p:txBody>
      </p:sp>
      <p:grpSp>
        <p:nvGrpSpPr>
          <p:cNvPr id="61" name="组合 60"/>
          <p:cNvGrpSpPr/>
          <p:nvPr/>
        </p:nvGrpSpPr>
        <p:grpSpPr>
          <a:xfrm>
            <a:off x="1387938" y="1413570"/>
            <a:ext cx="443845" cy="454374"/>
            <a:chOff x="3635896" y="1427745"/>
            <a:chExt cx="540000" cy="540000"/>
          </a:xfrm>
          <a:solidFill>
            <a:srgbClr val="C00000"/>
          </a:solidFill>
        </p:grpSpPr>
        <p:sp>
          <p:nvSpPr>
            <p:cNvPr id="62" name="矩形 61"/>
            <p:cNvSpPr/>
            <p:nvPr/>
          </p:nvSpPr>
          <p:spPr>
            <a:xfrm>
              <a:off x="3635896" y="1427745"/>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63" name="TextBox 45"/>
            <p:cNvSpPr txBox="1"/>
            <p:nvPr/>
          </p:nvSpPr>
          <p:spPr>
            <a:xfrm>
              <a:off x="3635896" y="1478280"/>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29</a:t>
              </a:r>
              <a:endParaRPr lang="zh-CN" altLang="en-US" sz="1800" dirty="0">
                <a:solidFill>
                  <a:schemeClr val="bg1"/>
                </a:solidFill>
                <a:latin typeface="Impact" panose="020B0806030902050204" pitchFamily="34" charset="0"/>
              </a:endParaRPr>
            </a:p>
          </p:txBody>
        </p:sp>
      </p:grpSp>
      <p:grpSp>
        <p:nvGrpSpPr>
          <p:cNvPr id="64" name="组合 63"/>
          <p:cNvGrpSpPr/>
          <p:nvPr/>
        </p:nvGrpSpPr>
        <p:grpSpPr>
          <a:xfrm>
            <a:off x="1387938" y="1950534"/>
            <a:ext cx="443845" cy="454374"/>
            <a:chOff x="3635896" y="2037782"/>
            <a:chExt cx="540000" cy="540000"/>
          </a:xfrm>
          <a:solidFill>
            <a:srgbClr val="C00000"/>
          </a:solidFill>
        </p:grpSpPr>
        <p:sp>
          <p:nvSpPr>
            <p:cNvPr id="65" name="矩形 64"/>
            <p:cNvSpPr/>
            <p:nvPr/>
          </p:nvSpPr>
          <p:spPr>
            <a:xfrm>
              <a:off x="3635896" y="2037782"/>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66" name="TextBox 45"/>
            <p:cNvSpPr txBox="1"/>
            <p:nvPr/>
          </p:nvSpPr>
          <p:spPr>
            <a:xfrm>
              <a:off x="3635896" y="2088317"/>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30</a:t>
              </a:r>
              <a:endParaRPr lang="zh-CN" altLang="en-US" sz="1800" dirty="0">
                <a:solidFill>
                  <a:schemeClr val="bg1"/>
                </a:solidFill>
                <a:latin typeface="Impact" panose="020B0806030902050204" pitchFamily="34" charset="0"/>
              </a:endParaRPr>
            </a:p>
          </p:txBody>
        </p:sp>
      </p:grpSp>
    </p:spTree>
    <p:extLst>
      <p:ext uri="{BB962C8B-B14F-4D97-AF65-F5344CB8AC3E}">
        <p14:creationId xmlns:p14="http://schemas.microsoft.com/office/powerpoint/2010/main" val="39903228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0"/>
                                        </p:tgtEl>
                                        <p:attrNameLst>
                                          <p:attrName>style.visibility</p:attrName>
                                        </p:attrNameLst>
                                      </p:cBhvr>
                                      <p:to>
                                        <p:strVal val="visible"/>
                                      </p:to>
                                    </p:set>
                                    <p:animEffect transition="in" filter="fade">
                                      <p:cBhvr>
                                        <p:cTn id="27" dur="500"/>
                                        <p:tgtEl>
                                          <p:spTgt spid="16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63"/>
                                        </p:tgtEl>
                                        <p:attrNameLst>
                                          <p:attrName>style.visibility</p:attrName>
                                        </p:attrNameLst>
                                      </p:cBhvr>
                                      <p:to>
                                        <p:strVal val="visible"/>
                                      </p:to>
                                    </p:set>
                                    <p:animEffect transition="in" filter="fade">
                                      <p:cBhvr>
                                        <p:cTn id="35" dur="500"/>
                                        <p:tgtEl>
                                          <p:spTgt spid="163"/>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71"/>
                                        </p:tgtEl>
                                        <p:attrNameLst>
                                          <p:attrName>style.visibility</p:attrName>
                                        </p:attrNameLst>
                                      </p:cBhvr>
                                      <p:to>
                                        <p:strVal val="visible"/>
                                      </p:to>
                                    </p:set>
                                    <p:animEffect transition="in" filter="fade">
                                      <p:cBhvr>
                                        <p:cTn id="43" dur="500"/>
                                        <p:tgtEl>
                                          <p:spTgt spid="171"/>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79"/>
                                        </p:tgtEl>
                                        <p:attrNameLst>
                                          <p:attrName>style.visibility</p:attrName>
                                        </p:attrNameLst>
                                      </p:cBhvr>
                                      <p:to>
                                        <p:strVal val="visible"/>
                                      </p:to>
                                    </p:set>
                                    <p:animEffect transition="in" filter="fade">
                                      <p:cBhvr>
                                        <p:cTn id="51" dur="500"/>
                                        <p:tgtEl>
                                          <p:spTgt spid="179"/>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500"/>
                                        <p:tgtEl>
                                          <p:spTgt spid="41"/>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500"/>
                                        <p:tgtEl>
                                          <p:spTgt spid="44"/>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63" grpId="0" animBg="1"/>
      <p:bldP spid="171" grpId="0" animBg="1"/>
      <p:bldP spid="179" grpId="0" animBg="1"/>
      <p:bldP spid="31" grpId="0" animBg="1"/>
      <p:bldP spid="32" grpId="0" animBg="1"/>
      <p:bldP spid="33" grpId="0" animBg="1"/>
      <p:bldP spid="34" grpId="0" animBg="1"/>
      <p:bldP spid="59" grpId="0" animBg="1"/>
      <p:bldP spid="6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Autofit/>
          </a:bodyPr>
          <a:lstStyle/>
          <a:p>
            <a:pPr defTabSz="1218753" fontAlgn="base">
              <a:spcBef>
                <a:spcPct val="0"/>
              </a:spcBef>
              <a:spcAft>
                <a:spcPct val="0"/>
              </a:spcAft>
              <a:defRPr/>
            </a:pPr>
            <a:r>
              <a:rPr lang="zh-CN" altLang="en-US" sz="2800"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提高保障和改善民生水平</a:t>
            </a:r>
            <a:endParaRPr lang="zh-CN" altLang="en-US" sz="2800"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60" name="矩形 159"/>
          <p:cNvSpPr/>
          <p:nvPr/>
        </p:nvSpPr>
        <p:spPr>
          <a:xfrm>
            <a:off x="2263623" y="2907299"/>
            <a:ext cx="8222522"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健全</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学生资助制度。</a:t>
            </a:r>
          </a:p>
        </p:txBody>
      </p:sp>
      <p:sp>
        <p:nvSpPr>
          <p:cNvPr id="163" name="矩形 162"/>
          <p:cNvSpPr/>
          <p:nvPr/>
        </p:nvSpPr>
        <p:spPr>
          <a:xfrm>
            <a:off x="2263623" y="3421346"/>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全面</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实施全民参保计划。</a:t>
            </a:r>
          </a:p>
        </p:txBody>
      </p:sp>
      <p:sp>
        <p:nvSpPr>
          <p:cNvPr id="171" name="矩形 170"/>
          <p:cNvSpPr/>
          <p:nvPr/>
        </p:nvSpPr>
        <p:spPr>
          <a:xfrm>
            <a:off x="2263624" y="3952195"/>
            <a:ext cx="8222520"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完善</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统一的城乡居民基本医疗保险制度和大病保险制度。</a:t>
            </a:r>
          </a:p>
        </p:txBody>
      </p:sp>
      <p:sp>
        <p:nvSpPr>
          <p:cNvPr id="179" name="矩形 178"/>
          <p:cNvSpPr/>
          <p:nvPr/>
        </p:nvSpPr>
        <p:spPr>
          <a:xfrm>
            <a:off x="2263624" y="4471795"/>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建立</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全国统一的社会保险公共服务平台。</a:t>
            </a:r>
          </a:p>
        </p:txBody>
      </p:sp>
      <p:grpSp>
        <p:nvGrpSpPr>
          <p:cNvPr id="47" name="组合 46"/>
          <p:cNvGrpSpPr/>
          <p:nvPr/>
        </p:nvGrpSpPr>
        <p:grpSpPr>
          <a:xfrm>
            <a:off x="1387938" y="2862910"/>
            <a:ext cx="443845" cy="454374"/>
            <a:chOff x="3635896" y="1427745"/>
            <a:chExt cx="540000" cy="540000"/>
          </a:xfrm>
          <a:solidFill>
            <a:srgbClr val="C00000"/>
          </a:solidFill>
        </p:grpSpPr>
        <p:sp>
          <p:nvSpPr>
            <p:cNvPr id="48" name="矩形 47"/>
            <p:cNvSpPr/>
            <p:nvPr/>
          </p:nvSpPr>
          <p:spPr>
            <a:xfrm>
              <a:off x="3635896" y="1427745"/>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49" name="TextBox 45"/>
            <p:cNvSpPr txBox="1"/>
            <p:nvPr/>
          </p:nvSpPr>
          <p:spPr>
            <a:xfrm>
              <a:off x="3635896" y="1478279"/>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41</a:t>
              </a:r>
              <a:endParaRPr lang="zh-CN" altLang="en-US" sz="1800" dirty="0">
                <a:solidFill>
                  <a:schemeClr val="bg1"/>
                </a:solidFill>
                <a:latin typeface="Impact" panose="020B0806030902050204" pitchFamily="34" charset="0"/>
              </a:endParaRPr>
            </a:p>
          </p:txBody>
        </p:sp>
      </p:grpSp>
      <p:grpSp>
        <p:nvGrpSpPr>
          <p:cNvPr id="50" name="组合 49"/>
          <p:cNvGrpSpPr/>
          <p:nvPr/>
        </p:nvGrpSpPr>
        <p:grpSpPr>
          <a:xfrm>
            <a:off x="1386381" y="3391675"/>
            <a:ext cx="443845" cy="454374"/>
            <a:chOff x="3635896" y="2037782"/>
            <a:chExt cx="540000" cy="540000"/>
          </a:xfrm>
          <a:solidFill>
            <a:srgbClr val="C00000"/>
          </a:solidFill>
        </p:grpSpPr>
        <p:sp>
          <p:nvSpPr>
            <p:cNvPr id="51" name="矩形 50"/>
            <p:cNvSpPr/>
            <p:nvPr/>
          </p:nvSpPr>
          <p:spPr>
            <a:xfrm>
              <a:off x="3635896" y="2037782"/>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52" name="TextBox 45"/>
            <p:cNvSpPr txBox="1"/>
            <p:nvPr/>
          </p:nvSpPr>
          <p:spPr>
            <a:xfrm>
              <a:off x="3635896" y="2088316"/>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42</a:t>
              </a:r>
              <a:endParaRPr lang="zh-CN" altLang="en-US" sz="1800" dirty="0">
                <a:solidFill>
                  <a:schemeClr val="bg1"/>
                </a:solidFill>
                <a:latin typeface="Impact" panose="020B0806030902050204" pitchFamily="34" charset="0"/>
              </a:endParaRPr>
            </a:p>
          </p:txBody>
        </p:sp>
      </p:grpSp>
      <p:grpSp>
        <p:nvGrpSpPr>
          <p:cNvPr id="53" name="组合 52"/>
          <p:cNvGrpSpPr/>
          <p:nvPr/>
        </p:nvGrpSpPr>
        <p:grpSpPr>
          <a:xfrm>
            <a:off x="1341125" y="3952195"/>
            <a:ext cx="504056" cy="454374"/>
            <a:chOff x="3589854" y="2647819"/>
            <a:chExt cx="613255" cy="540000"/>
          </a:xfrm>
          <a:solidFill>
            <a:srgbClr val="C00000"/>
          </a:solidFill>
        </p:grpSpPr>
        <p:sp>
          <p:nvSpPr>
            <p:cNvPr id="54" name="矩形 53"/>
            <p:cNvSpPr/>
            <p:nvPr/>
          </p:nvSpPr>
          <p:spPr>
            <a:xfrm>
              <a:off x="3635896" y="2647819"/>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55" name="TextBox 45"/>
            <p:cNvSpPr txBox="1"/>
            <p:nvPr/>
          </p:nvSpPr>
          <p:spPr>
            <a:xfrm>
              <a:off x="3589854" y="2698353"/>
              <a:ext cx="613255"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43</a:t>
              </a:r>
              <a:endParaRPr lang="zh-CN" altLang="en-US" sz="1800" dirty="0">
                <a:solidFill>
                  <a:schemeClr val="bg1"/>
                </a:solidFill>
                <a:latin typeface="Impact" panose="020B0806030902050204" pitchFamily="34" charset="0"/>
              </a:endParaRPr>
            </a:p>
          </p:txBody>
        </p:sp>
      </p:grpSp>
      <p:grpSp>
        <p:nvGrpSpPr>
          <p:cNvPr id="56" name="组合 55"/>
          <p:cNvGrpSpPr/>
          <p:nvPr/>
        </p:nvGrpSpPr>
        <p:grpSpPr>
          <a:xfrm>
            <a:off x="1386381" y="4485024"/>
            <a:ext cx="443845" cy="454374"/>
            <a:chOff x="3635896" y="3257856"/>
            <a:chExt cx="540000" cy="540000"/>
          </a:xfrm>
          <a:solidFill>
            <a:srgbClr val="C00000"/>
          </a:solidFill>
        </p:grpSpPr>
        <p:sp>
          <p:nvSpPr>
            <p:cNvPr id="57" name="矩形 56"/>
            <p:cNvSpPr/>
            <p:nvPr/>
          </p:nvSpPr>
          <p:spPr>
            <a:xfrm>
              <a:off x="3635896" y="3257856"/>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58" name="TextBox 45"/>
            <p:cNvSpPr txBox="1"/>
            <p:nvPr/>
          </p:nvSpPr>
          <p:spPr>
            <a:xfrm>
              <a:off x="3635896" y="3308391"/>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44</a:t>
              </a:r>
              <a:endParaRPr lang="zh-CN" altLang="en-US" sz="1800" dirty="0">
                <a:solidFill>
                  <a:schemeClr val="bg1"/>
                </a:solidFill>
                <a:latin typeface="Impact" panose="020B0806030902050204" pitchFamily="34" charset="0"/>
              </a:endParaRPr>
            </a:p>
          </p:txBody>
        </p:sp>
      </p:grpSp>
      <p:sp>
        <p:nvSpPr>
          <p:cNvPr id="31" name="矩形 30"/>
          <p:cNvSpPr/>
          <p:nvPr/>
        </p:nvSpPr>
        <p:spPr>
          <a:xfrm>
            <a:off x="2263619" y="5025533"/>
            <a:ext cx="8222522"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加快</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建立多主体供给、多渠道保障、租购并举的住房制度。</a:t>
            </a:r>
          </a:p>
        </p:txBody>
      </p:sp>
      <p:grpSp>
        <p:nvGrpSpPr>
          <p:cNvPr id="35" name="组合 34"/>
          <p:cNvGrpSpPr/>
          <p:nvPr/>
        </p:nvGrpSpPr>
        <p:grpSpPr>
          <a:xfrm>
            <a:off x="1386377" y="5029020"/>
            <a:ext cx="443845" cy="454374"/>
            <a:chOff x="3635896" y="1427745"/>
            <a:chExt cx="540000" cy="540000"/>
          </a:xfrm>
          <a:solidFill>
            <a:srgbClr val="C00000"/>
          </a:solidFill>
        </p:grpSpPr>
        <p:sp>
          <p:nvSpPr>
            <p:cNvPr id="36" name="矩形 35"/>
            <p:cNvSpPr/>
            <p:nvPr/>
          </p:nvSpPr>
          <p:spPr>
            <a:xfrm>
              <a:off x="3635896" y="1427745"/>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37" name="TextBox 45"/>
            <p:cNvSpPr txBox="1"/>
            <p:nvPr/>
          </p:nvSpPr>
          <p:spPr>
            <a:xfrm>
              <a:off x="3635896" y="1478280"/>
              <a:ext cx="540000" cy="438932"/>
            </a:xfrm>
            <a:prstGeom prst="rect">
              <a:avLst/>
            </a:prstGeom>
            <a:noFill/>
          </p:spPr>
          <p:txBody>
            <a:bodyPr wrap="square" rtlCol="0" anchor="ctr" anchorCtr="0">
              <a:spAutoFit/>
            </a:bodyPr>
            <a:lstStyle/>
            <a:p>
              <a:pPr algn="ctr"/>
              <a:r>
                <a:rPr lang="en-US" altLang="zh-CN" sz="1800" dirty="0">
                  <a:solidFill>
                    <a:schemeClr val="bg1"/>
                  </a:solidFill>
                  <a:latin typeface="Impact" panose="020B0806030902050204" pitchFamily="34" charset="0"/>
                </a:rPr>
                <a:t>4</a:t>
              </a:r>
              <a:r>
                <a:rPr lang="en-US" altLang="zh-CN" sz="1800" dirty="0" smtClean="0">
                  <a:solidFill>
                    <a:schemeClr val="bg1"/>
                  </a:solidFill>
                  <a:latin typeface="Impact" panose="020B0806030902050204" pitchFamily="34" charset="0"/>
                </a:rPr>
                <a:t>5</a:t>
              </a:r>
              <a:endParaRPr lang="zh-CN" altLang="en-US" sz="1800" dirty="0">
                <a:solidFill>
                  <a:schemeClr val="bg1"/>
                </a:solidFill>
                <a:latin typeface="Impact" panose="020B0806030902050204" pitchFamily="34" charset="0"/>
              </a:endParaRPr>
            </a:p>
          </p:txBody>
        </p:sp>
      </p:grpSp>
      <p:sp>
        <p:nvSpPr>
          <p:cNvPr id="59" name="矩形 58"/>
          <p:cNvSpPr/>
          <p:nvPr/>
        </p:nvSpPr>
        <p:spPr>
          <a:xfrm>
            <a:off x="2265180" y="1793289"/>
            <a:ext cx="8222522"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7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高度</a:t>
            </a:r>
            <a:r>
              <a:rPr lang="zh-CN" altLang="en-US" sz="17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重视农村义务教育，办好学前教育、特殊教育和网络教育，普及高中阶段教育。</a:t>
            </a:r>
          </a:p>
        </p:txBody>
      </p:sp>
      <p:sp>
        <p:nvSpPr>
          <p:cNvPr id="60" name="矩形 59"/>
          <p:cNvSpPr/>
          <p:nvPr/>
        </p:nvSpPr>
        <p:spPr>
          <a:xfrm>
            <a:off x="2265180" y="2340245"/>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加快</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一流大学和一流学科建设，实现高等教育内涵式发展。</a:t>
            </a:r>
          </a:p>
        </p:txBody>
      </p:sp>
      <p:grpSp>
        <p:nvGrpSpPr>
          <p:cNvPr id="61" name="组合 60"/>
          <p:cNvGrpSpPr/>
          <p:nvPr/>
        </p:nvGrpSpPr>
        <p:grpSpPr>
          <a:xfrm>
            <a:off x="1387938" y="1773610"/>
            <a:ext cx="443845" cy="454374"/>
            <a:chOff x="3635896" y="1427745"/>
            <a:chExt cx="540000" cy="540000"/>
          </a:xfrm>
          <a:solidFill>
            <a:srgbClr val="C00000"/>
          </a:solidFill>
        </p:grpSpPr>
        <p:sp>
          <p:nvSpPr>
            <p:cNvPr id="62" name="矩形 61"/>
            <p:cNvSpPr/>
            <p:nvPr/>
          </p:nvSpPr>
          <p:spPr>
            <a:xfrm>
              <a:off x="3635896" y="1427745"/>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63" name="TextBox 45"/>
            <p:cNvSpPr txBox="1"/>
            <p:nvPr/>
          </p:nvSpPr>
          <p:spPr>
            <a:xfrm>
              <a:off x="3635896" y="1478280"/>
              <a:ext cx="540000" cy="438932"/>
            </a:xfrm>
            <a:prstGeom prst="rect">
              <a:avLst/>
            </a:prstGeom>
            <a:noFill/>
          </p:spPr>
          <p:txBody>
            <a:bodyPr wrap="square" rtlCol="0" anchor="ctr" anchorCtr="0">
              <a:spAutoFit/>
            </a:bodyPr>
            <a:lstStyle/>
            <a:p>
              <a:pPr algn="ctr"/>
              <a:r>
                <a:rPr lang="en-US" altLang="zh-CN" sz="1800" dirty="0">
                  <a:solidFill>
                    <a:schemeClr val="bg1"/>
                  </a:solidFill>
                  <a:latin typeface="Impact" panose="020B0806030902050204" pitchFamily="34" charset="0"/>
                </a:rPr>
                <a:t>3</a:t>
              </a:r>
              <a:r>
                <a:rPr lang="en-US" altLang="zh-CN" sz="1800" dirty="0" smtClean="0">
                  <a:solidFill>
                    <a:schemeClr val="bg1"/>
                  </a:solidFill>
                  <a:latin typeface="Impact" panose="020B0806030902050204" pitchFamily="34" charset="0"/>
                </a:rPr>
                <a:t>9</a:t>
              </a:r>
              <a:endParaRPr lang="zh-CN" altLang="en-US" sz="1800" dirty="0">
                <a:solidFill>
                  <a:schemeClr val="bg1"/>
                </a:solidFill>
                <a:latin typeface="Impact" panose="020B0806030902050204" pitchFamily="34" charset="0"/>
              </a:endParaRPr>
            </a:p>
          </p:txBody>
        </p:sp>
      </p:grpSp>
      <p:grpSp>
        <p:nvGrpSpPr>
          <p:cNvPr id="64" name="组合 63"/>
          <p:cNvGrpSpPr/>
          <p:nvPr/>
        </p:nvGrpSpPr>
        <p:grpSpPr>
          <a:xfrm>
            <a:off x="1387938" y="2310574"/>
            <a:ext cx="443845" cy="454374"/>
            <a:chOff x="3635896" y="2037782"/>
            <a:chExt cx="540000" cy="540000"/>
          </a:xfrm>
          <a:solidFill>
            <a:srgbClr val="C00000"/>
          </a:solidFill>
        </p:grpSpPr>
        <p:sp>
          <p:nvSpPr>
            <p:cNvPr id="65" name="矩形 64"/>
            <p:cNvSpPr/>
            <p:nvPr/>
          </p:nvSpPr>
          <p:spPr>
            <a:xfrm>
              <a:off x="3635896" y="2037782"/>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66" name="TextBox 45"/>
            <p:cNvSpPr txBox="1"/>
            <p:nvPr/>
          </p:nvSpPr>
          <p:spPr>
            <a:xfrm>
              <a:off x="3635896" y="2088317"/>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40</a:t>
              </a:r>
              <a:endParaRPr lang="zh-CN" altLang="en-US" sz="1800" dirty="0">
                <a:solidFill>
                  <a:schemeClr val="bg1"/>
                </a:solidFill>
                <a:latin typeface="Impact" panose="020B0806030902050204" pitchFamily="34" charset="0"/>
              </a:endParaRPr>
            </a:p>
          </p:txBody>
        </p:sp>
      </p:grpSp>
    </p:spTree>
    <p:extLst>
      <p:ext uri="{BB962C8B-B14F-4D97-AF65-F5344CB8AC3E}">
        <p14:creationId xmlns:p14="http://schemas.microsoft.com/office/powerpoint/2010/main" val="418218141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0"/>
                                        </p:tgtEl>
                                        <p:attrNameLst>
                                          <p:attrName>style.visibility</p:attrName>
                                        </p:attrNameLst>
                                      </p:cBhvr>
                                      <p:to>
                                        <p:strVal val="visible"/>
                                      </p:to>
                                    </p:set>
                                    <p:animEffect transition="in" filter="fade">
                                      <p:cBhvr>
                                        <p:cTn id="27" dur="500"/>
                                        <p:tgtEl>
                                          <p:spTgt spid="16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63"/>
                                        </p:tgtEl>
                                        <p:attrNameLst>
                                          <p:attrName>style.visibility</p:attrName>
                                        </p:attrNameLst>
                                      </p:cBhvr>
                                      <p:to>
                                        <p:strVal val="visible"/>
                                      </p:to>
                                    </p:set>
                                    <p:animEffect transition="in" filter="fade">
                                      <p:cBhvr>
                                        <p:cTn id="35" dur="500"/>
                                        <p:tgtEl>
                                          <p:spTgt spid="163"/>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71"/>
                                        </p:tgtEl>
                                        <p:attrNameLst>
                                          <p:attrName>style.visibility</p:attrName>
                                        </p:attrNameLst>
                                      </p:cBhvr>
                                      <p:to>
                                        <p:strVal val="visible"/>
                                      </p:to>
                                    </p:set>
                                    <p:animEffect transition="in" filter="fade">
                                      <p:cBhvr>
                                        <p:cTn id="43" dur="500"/>
                                        <p:tgtEl>
                                          <p:spTgt spid="171"/>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79"/>
                                        </p:tgtEl>
                                        <p:attrNameLst>
                                          <p:attrName>style.visibility</p:attrName>
                                        </p:attrNameLst>
                                      </p:cBhvr>
                                      <p:to>
                                        <p:strVal val="visible"/>
                                      </p:to>
                                    </p:set>
                                    <p:animEffect transition="in" filter="fade">
                                      <p:cBhvr>
                                        <p:cTn id="51" dur="500"/>
                                        <p:tgtEl>
                                          <p:spTgt spid="179"/>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63" grpId="0" animBg="1"/>
      <p:bldP spid="171" grpId="0" animBg="1"/>
      <p:bldP spid="179" grpId="0" animBg="1"/>
      <p:bldP spid="31" grpId="0" animBg="1"/>
      <p:bldP spid="59" grpId="0" animBg="1"/>
      <p:bldP spid="6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Autofit/>
          </a:bodyPr>
          <a:lstStyle/>
          <a:p>
            <a:pPr defTabSz="1218753" fontAlgn="base">
              <a:spcBef>
                <a:spcPct val="0"/>
              </a:spcBef>
              <a:spcAft>
                <a:spcPct val="0"/>
              </a:spcAft>
              <a:defRPr/>
            </a:pPr>
            <a:r>
              <a:rPr lang="zh-CN" altLang="en-US" sz="2800"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提高保障和改善民生水平</a:t>
            </a:r>
            <a:endParaRPr lang="zh-CN" altLang="en-US" sz="2800"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60" name="矩形 159"/>
          <p:cNvSpPr/>
          <p:nvPr/>
        </p:nvSpPr>
        <p:spPr>
          <a:xfrm>
            <a:off x="2263623" y="4757181"/>
            <a:ext cx="8222522"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推进</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医养结合，加快老龄事业和产业发展。</a:t>
            </a:r>
          </a:p>
        </p:txBody>
      </p:sp>
      <p:grpSp>
        <p:nvGrpSpPr>
          <p:cNvPr id="47" name="组合 46"/>
          <p:cNvGrpSpPr/>
          <p:nvPr/>
        </p:nvGrpSpPr>
        <p:grpSpPr>
          <a:xfrm>
            <a:off x="1387937" y="4775620"/>
            <a:ext cx="443845" cy="454374"/>
            <a:chOff x="3635896" y="1427745"/>
            <a:chExt cx="540000" cy="540000"/>
          </a:xfrm>
          <a:solidFill>
            <a:srgbClr val="C00000"/>
          </a:solidFill>
        </p:grpSpPr>
        <p:sp>
          <p:nvSpPr>
            <p:cNvPr id="48" name="矩形 47"/>
            <p:cNvSpPr/>
            <p:nvPr/>
          </p:nvSpPr>
          <p:spPr>
            <a:xfrm>
              <a:off x="3635896" y="1427745"/>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49" name="TextBox 45"/>
            <p:cNvSpPr txBox="1"/>
            <p:nvPr/>
          </p:nvSpPr>
          <p:spPr>
            <a:xfrm>
              <a:off x="3635896" y="1478279"/>
              <a:ext cx="540000" cy="438932"/>
            </a:xfrm>
            <a:prstGeom prst="rect">
              <a:avLst/>
            </a:prstGeom>
            <a:noFill/>
          </p:spPr>
          <p:txBody>
            <a:bodyPr wrap="square" rtlCol="0" anchor="ctr" anchorCtr="0">
              <a:spAutoFit/>
            </a:bodyPr>
            <a:lstStyle/>
            <a:p>
              <a:pPr algn="ctr"/>
              <a:r>
                <a:rPr lang="en-US" altLang="zh-CN" sz="1800" dirty="0">
                  <a:solidFill>
                    <a:schemeClr val="bg1"/>
                  </a:solidFill>
                  <a:latin typeface="Impact" panose="020B0806030902050204" pitchFamily="34" charset="0"/>
                </a:rPr>
                <a:t>5</a:t>
              </a:r>
              <a:r>
                <a:rPr lang="en-US" altLang="zh-CN" sz="1800" dirty="0" smtClean="0">
                  <a:solidFill>
                    <a:schemeClr val="bg1"/>
                  </a:solidFill>
                  <a:latin typeface="Impact" panose="020B0806030902050204" pitchFamily="34" charset="0"/>
                </a:rPr>
                <a:t>1</a:t>
              </a:r>
              <a:endParaRPr lang="zh-CN" altLang="en-US" sz="1800" dirty="0">
                <a:solidFill>
                  <a:schemeClr val="bg1"/>
                </a:solidFill>
                <a:latin typeface="Impact" panose="020B0806030902050204" pitchFamily="34" charset="0"/>
              </a:endParaRPr>
            </a:p>
          </p:txBody>
        </p:sp>
      </p:grpSp>
      <p:sp>
        <p:nvSpPr>
          <p:cNvPr id="59" name="矩形 58"/>
          <p:cNvSpPr/>
          <p:nvPr/>
        </p:nvSpPr>
        <p:spPr>
          <a:xfrm>
            <a:off x="2265180" y="3643171"/>
            <a:ext cx="8222522"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实施</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食品安全战略。</a:t>
            </a:r>
          </a:p>
        </p:txBody>
      </p:sp>
      <p:sp>
        <p:nvSpPr>
          <p:cNvPr id="60" name="矩形 59"/>
          <p:cNvSpPr/>
          <p:nvPr/>
        </p:nvSpPr>
        <p:spPr>
          <a:xfrm>
            <a:off x="2265180" y="4199556"/>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坚持</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中西医并重，传承发展中医药事业。</a:t>
            </a:r>
          </a:p>
        </p:txBody>
      </p:sp>
      <p:grpSp>
        <p:nvGrpSpPr>
          <p:cNvPr id="61" name="组合 60"/>
          <p:cNvGrpSpPr/>
          <p:nvPr/>
        </p:nvGrpSpPr>
        <p:grpSpPr>
          <a:xfrm>
            <a:off x="1387938" y="3623492"/>
            <a:ext cx="443845" cy="454374"/>
            <a:chOff x="3635896" y="1427745"/>
            <a:chExt cx="540000" cy="540000"/>
          </a:xfrm>
          <a:solidFill>
            <a:srgbClr val="C00000"/>
          </a:solidFill>
        </p:grpSpPr>
        <p:sp>
          <p:nvSpPr>
            <p:cNvPr id="62" name="矩形 61"/>
            <p:cNvSpPr/>
            <p:nvPr/>
          </p:nvSpPr>
          <p:spPr>
            <a:xfrm>
              <a:off x="3635896" y="1427745"/>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63" name="TextBox 45"/>
            <p:cNvSpPr txBox="1"/>
            <p:nvPr/>
          </p:nvSpPr>
          <p:spPr>
            <a:xfrm>
              <a:off x="3635896" y="1478280"/>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49</a:t>
              </a:r>
              <a:endParaRPr lang="zh-CN" altLang="en-US" sz="1800" dirty="0">
                <a:solidFill>
                  <a:schemeClr val="bg1"/>
                </a:solidFill>
                <a:latin typeface="Impact" panose="020B0806030902050204" pitchFamily="34" charset="0"/>
              </a:endParaRPr>
            </a:p>
          </p:txBody>
        </p:sp>
      </p:grpSp>
      <p:grpSp>
        <p:nvGrpSpPr>
          <p:cNvPr id="64" name="组合 63"/>
          <p:cNvGrpSpPr/>
          <p:nvPr/>
        </p:nvGrpSpPr>
        <p:grpSpPr>
          <a:xfrm>
            <a:off x="1387938" y="4169885"/>
            <a:ext cx="443845" cy="454374"/>
            <a:chOff x="3635896" y="2037782"/>
            <a:chExt cx="540000" cy="540000"/>
          </a:xfrm>
          <a:solidFill>
            <a:srgbClr val="C00000"/>
          </a:solidFill>
        </p:grpSpPr>
        <p:sp>
          <p:nvSpPr>
            <p:cNvPr id="65" name="矩形 64"/>
            <p:cNvSpPr/>
            <p:nvPr/>
          </p:nvSpPr>
          <p:spPr>
            <a:xfrm>
              <a:off x="3635896" y="2037782"/>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66" name="TextBox 45"/>
            <p:cNvSpPr txBox="1"/>
            <p:nvPr/>
          </p:nvSpPr>
          <p:spPr>
            <a:xfrm>
              <a:off x="3635896" y="2088317"/>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50</a:t>
              </a:r>
              <a:endParaRPr lang="zh-CN" altLang="en-US" sz="1800" dirty="0">
                <a:solidFill>
                  <a:schemeClr val="bg1"/>
                </a:solidFill>
                <a:latin typeface="Impact" panose="020B0806030902050204" pitchFamily="34" charset="0"/>
              </a:endParaRPr>
            </a:p>
          </p:txBody>
        </p:sp>
      </p:grpSp>
      <p:sp>
        <p:nvSpPr>
          <p:cNvPr id="67" name="矩形 66"/>
          <p:cNvSpPr/>
          <p:nvPr/>
        </p:nvSpPr>
        <p:spPr>
          <a:xfrm>
            <a:off x="2271499" y="1871802"/>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6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确保</a:t>
            </a:r>
            <a:r>
              <a:rPr lang="zh-CN" altLang="en-US" sz="16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到二〇二〇年我国现行标准下农村贫困人口实现脱贫，贫困县全部摘帽，解决区域性整体贫困。</a:t>
            </a:r>
          </a:p>
        </p:txBody>
      </p:sp>
      <p:sp>
        <p:nvSpPr>
          <p:cNvPr id="68" name="矩形 67"/>
          <p:cNvSpPr/>
          <p:nvPr/>
        </p:nvSpPr>
        <p:spPr>
          <a:xfrm>
            <a:off x="2271500" y="2464019"/>
            <a:ext cx="8222520"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健全</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现代医院管理制度。</a:t>
            </a:r>
            <a:endParaRPr lang="zh-CN" altLang="en-US" sz="20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69" name="矩形 68"/>
          <p:cNvSpPr/>
          <p:nvPr/>
        </p:nvSpPr>
        <p:spPr>
          <a:xfrm>
            <a:off x="2271500" y="3047428"/>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全面</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取消以药养医，健全药品供应保障制度。</a:t>
            </a:r>
          </a:p>
        </p:txBody>
      </p:sp>
      <p:grpSp>
        <p:nvGrpSpPr>
          <p:cNvPr id="70" name="组合 69"/>
          <p:cNvGrpSpPr/>
          <p:nvPr/>
        </p:nvGrpSpPr>
        <p:grpSpPr>
          <a:xfrm>
            <a:off x="1394257" y="1845618"/>
            <a:ext cx="443845" cy="454374"/>
            <a:chOff x="3635896" y="2037782"/>
            <a:chExt cx="540000" cy="540000"/>
          </a:xfrm>
          <a:solidFill>
            <a:srgbClr val="C00000"/>
          </a:solidFill>
        </p:grpSpPr>
        <p:sp>
          <p:nvSpPr>
            <p:cNvPr id="71" name="矩形 70"/>
            <p:cNvSpPr/>
            <p:nvPr/>
          </p:nvSpPr>
          <p:spPr>
            <a:xfrm>
              <a:off x="3635896" y="2037782"/>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72" name="TextBox 45"/>
            <p:cNvSpPr txBox="1"/>
            <p:nvPr/>
          </p:nvSpPr>
          <p:spPr>
            <a:xfrm>
              <a:off x="3635896" y="2088316"/>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46</a:t>
              </a:r>
              <a:endParaRPr lang="zh-CN" altLang="en-US" sz="1800" dirty="0">
                <a:solidFill>
                  <a:schemeClr val="bg1"/>
                </a:solidFill>
                <a:latin typeface="Impact" panose="020B0806030902050204" pitchFamily="34" charset="0"/>
              </a:endParaRPr>
            </a:p>
          </p:txBody>
        </p:sp>
      </p:grpSp>
      <p:grpSp>
        <p:nvGrpSpPr>
          <p:cNvPr id="73" name="组合 72"/>
          <p:cNvGrpSpPr/>
          <p:nvPr/>
        </p:nvGrpSpPr>
        <p:grpSpPr>
          <a:xfrm>
            <a:off x="1349001" y="2445180"/>
            <a:ext cx="504056" cy="454374"/>
            <a:chOff x="3589854" y="2647819"/>
            <a:chExt cx="613255" cy="540000"/>
          </a:xfrm>
          <a:solidFill>
            <a:srgbClr val="C00000"/>
          </a:solidFill>
        </p:grpSpPr>
        <p:sp>
          <p:nvSpPr>
            <p:cNvPr id="74" name="矩形 73"/>
            <p:cNvSpPr/>
            <p:nvPr/>
          </p:nvSpPr>
          <p:spPr>
            <a:xfrm>
              <a:off x="3635896" y="2647819"/>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75" name="TextBox 45"/>
            <p:cNvSpPr txBox="1"/>
            <p:nvPr/>
          </p:nvSpPr>
          <p:spPr>
            <a:xfrm>
              <a:off x="3589854" y="2698353"/>
              <a:ext cx="613255"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47</a:t>
              </a:r>
              <a:endParaRPr lang="zh-CN" altLang="en-US" sz="1800" dirty="0">
                <a:solidFill>
                  <a:schemeClr val="bg1"/>
                </a:solidFill>
                <a:latin typeface="Impact" panose="020B0806030902050204" pitchFamily="34" charset="0"/>
              </a:endParaRPr>
            </a:p>
          </p:txBody>
        </p:sp>
      </p:grpSp>
      <p:grpSp>
        <p:nvGrpSpPr>
          <p:cNvPr id="76" name="组合 75"/>
          <p:cNvGrpSpPr/>
          <p:nvPr/>
        </p:nvGrpSpPr>
        <p:grpSpPr>
          <a:xfrm>
            <a:off x="1394257" y="3047428"/>
            <a:ext cx="443845" cy="454374"/>
            <a:chOff x="3635896" y="3257856"/>
            <a:chExt cx="540000" cy="540000"/>
          </a:xfrm>
          <a:solidFill>
            <a:srgbClr val="C00000"/>
          </a:solidFill>
        </p:grpSpPr>
        <p:sp>
          <p:nvSpPr>
            <p:cNvPr id="77" name="矩形 76"/>
            <p:cNvSpPr/>
            <p:nvPr/>
          </p:nvSpPr>
          <p:spPr>
            <a:xfrm>
              <a:off x="3635896" y="3257856"/>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78" name="TextBox 77"/>
            <p:cNvSpPr txBox="1"/>
            <p:nvPr/>
          </p:nvSpPr>
          <p:spPr>
            <a:xfrm>
              <a:off x="3635896" y="3308390"/>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48</a:t>
              </a:r>
              <a:endParaRPr lang="zh-CN" altLang="en-US" sz="1800" dirty="0">
                <a:solidFill>
                  <a:schemeClr val="bg1"/>
                </a:solidFill>
                <a:latin typeface="Impact" panose="020B0806030902050204" pitchFamily="34" charset="0"/>
              </a:endParaRPr>
            </a:p>
          </p:txBody>
        </p:sp>
      </p:grpSp>
    </p:spTree>
    <p:extLst>
      <p:ext uri="{BB962C8B-B14F-4D97-AF65-F5344CB8AC3E}">
        <p14:creationId xmlns:p14="http://schemas.microsoft.com/office/powerpoint/2010/main" val="36142065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500"/>
                                        <p:tgtEl>
                                          <p:spTgt spid="6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fade">
                                      <p:cBhvr>
                                        <p:cTn id="15" dur="500"/>
                                        <p:tgtEl>
                                          <p:spTgt spid="7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500"/>
                                        <p:tgtEl>
                                          <p:spTgt spid="7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60"/>
                                        </p:tgtEl>
                                        <p:attrNameLst>
                                          <p:attrName>style.visibility</p:attrName>
                                        </p:attrNameLst>
                                      </p:cBhvr>
                                      <p:to>
                                        <p:strVal val="visible"/>
                                      </p:to>
                                    </p:set>
                                    <p:animEffect transition="in" filter="fade">
                                      <p:cBhvr>
                                        <p:cTn id="51"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59" grpId="0" animBg="1"/>
      <p:bldP spid="60" grpId="0" animBg="1"/>
      <p:bldP spid="67" grpId="0" animBg="1"/>
      <p:bldP spid="68" grpId="0" animBg="1"/>
      <p:bldP spid="6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Autofit/>
          </a:bodyPr>
          <a:lstStyle/>
          <a:p>
            <a:pPr defTabSz="1218753" fontAlgn="base">
              <a:spcBef>
                <a:spcPct val="0"/>
              </a:spcBef>
              <a:spcAft>
                <a:spcPct val="0"/>
              </a:spcAft>
              <a:defRPr/>
            </a:pPr>
            <a:r>
              <a:rPr lang="zh-CN" altLang="en-US" sz="2800"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建设美丽中国</a:t>
            </a:r>
            <a:endParaRPr lang="zh-CN" altLang="en-US" sz="2800"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60" name="矩形 159"/>
          <p:cNvSpPr/>
          <p:nvPr/>
        </p:nvSpPr>
        <p:spPr>
          <a:xfrm>
            <a:off x="2263623" y="4847628"/>
            <a:ext cx="8222522"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设立</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国有自然资源资产管理和自然生态监管机构。</a:t>
            </a:r>
          </a:p>
        </p:txBody>
      </p:sp>
      <p:grpSp>
        <p:nvGrpSpPr>
          <p:cNvPr id="47" name="组合 46"/>
          <p:cNvGrpSpPr/>
          <p:nvPr/>
        </p:nvGrpSpPr>
        <p:grpSpPr>
          <a:xfrm>
            <a:off x="1387937" y="4847628"/>
            <a:ext cx="443845" cy="454374"/>
            <a:chOff x="3635896" y="1427745"/>
            <a:chExt cx="540000" cy="540000"/>
          </a:xfrm>
          <a:solidFill>
            <a:srgbClr val="C00000"/>
          </a:solidFill>
        </p:grpSpPr>
        <p:sp>
          <p:nvSpPr>
            <p:cNvPr id="48" name="矩形 47"/>
            <p:cNvSpPr/>
            <p:nvPr/>
          </p:nvSpPr>
          <p:spPr>
            <a:xfrm>
              <a:off x="3635896" y="1427745"/>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49" name="TextBox 45"/>
            <p:cNvSpPr txBox="1"/>
            <p:nvPr/>
          </p:nvSpPr>
          <p:spPr>
            <a:xfrm>
              <a:off x="3635896" y="1478279"/>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57</a:t>
              </a:r>
              <a:endParaRPr lang="zh-CN" altLang="en-US" sz="1800" dirty="0">
                <a:solidFill>
                  <a:schemeClr val="bg1"/>
                </a:solidFill>
                <a:latin typeface="Impact" panose="020B0806030902050204" pitchFamily="34" charset="0"/>
              </a:endParaRPr>
            </a:p>
          </p:txBody>
        </p:sp>
      </p:grpSp>
      <p:sp>
        <p:nvSpPr>
          <p:cNvPr id="59" name="矩形 58"/>
          <p:cNvSpPr/>
          <p:nvPr/>
        </p:nvSpPr>
        <p:spPr>
          <a:xfrm>
            <a:off x="2265180" y="3643171"/>
            <a:ext cx="8222522"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完成</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生态保护红线、永久基本农田、城镇开发边界三条控制线划定工作。</a:t>
            </a:r>
          </a:p>
        </p:txBody>
      </p:sp>
      <p:sp>
        <p:nvSpPr>
          <p:cNvPr id="60" name="矩形 59"/>
          <p:cNvSpPr/>
          <p:nvPr/>
        </p:nvSpPr>
        <p:spPr>
          <a:xfrm>
            <a:off x="2265180" y="4251553"/>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6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开展</a:t>
            </a:r>
            <a:r>
              <a:rPr lang="zh-CN" altLang="en-US" sz="16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国土绿化行动，推进荒漠化、石漠化、水土流失综合治理，强化湿地保护和恢复。</a:t>
            </a:r>
          </a:p>
        </p:txBody>
      </p:sp>
      <p:grpSp>
        <p:nvGrpSpPr>
          <p:cNvPr id="61" name="组合 60"/>
          <p:cNvGrpSpPr/>
          <p:nvPr/>
        </p:nvGrpSpPr>
        <p:grpSpPr>
          <a:xfrm>
            <a:off x="1402889" y="3623492"/>
            <a:ext cx="443845" cy="454374"/>
            <a:chOff x="3635896" y="1427745"/>
            <a:chExt cx="540000" cy="540000"/>
          </a:xfrm>
          <a:solidFill>
            <a:srgbClr val="C00000"/>
          </a:solidFill>
        </p:grpSpPr>
        <p:sp>
          <p:nvSpPr>
            <p:cNvPr id="62" name="矩形 61"/>
            <p:cNvSpPr/>
            <p:nvPr/>
          </p:nvSpPr>
          <p:spPr>
            <a:xfrm>
              <a:off x="3635896" y="1427745"/>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63" name="TextBox 45"/>
            <p:cNvSpPr txBox="1"/>
            <p:nvPr/>
          </p:nvSpPr>
          <p:spPr>
            <a:xfrm>
              <a:off x="3635896" y="1478280"/>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55</a:t>
              </a:r>
              <a:endParaRPr lang="zh-CN" altLang="en-US" sz="1800" dirty="0">
                <a:solidFill>
                  <a:schemeClr val="bg1"/>
                </a:solidFill>
                <a:latin typeface="Impact" panose="020B0806030902050204" pitchFamily="34" charset="0"/>
              </a:endParaRPr>
            </a:p>
          </p:txBody>
        </p:sp>
      </p:grpSp>
      <p:grpSp>
        <p:nvGrpSpPr>
          <p:cNvPr id="64" name="组合 63"/>
          <p:cNvGrpSpPr/>
          <p:nvPr/>
        </p:nvGrpSpPr>
        <p:grpSpPr>
          <a:xfrm>
            <a:off x="1387938" y="4221882"/>
            <a:ext cx="443845" cy="454374"/>
            <a:chOff x="3635896" y="2037782"/>
            <a:chExt cx="540000" cy="540000"/>
          </a:xfrm>
          <a:solidFill>
            <a:srgbClr val="C00000"/>
          </a:solidFill>
        </p:grpSpPr>
        <p:sp>
          <p:nvSpPr>
            <p:cNvPr id="65" name="矩形 64"/>
            <p:cNvSpPr/>
            <p:nvPr/>
          </p:nvSpPr>
          <p:spPr>
            <a:xfrm>
              <a:off x="3635896" y="2037782"/>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66" name="TextBox 45"/>
            <p:cNvSpPr txBox="1"/>
            <p:nvPr/>
          </p:nvSpPr>
          <p:spPr>
            <a:xfrm>
              <a:off x="3635896" y="2088317"/>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56</a:t>
              </a:r>
              <a:endParaRPr lang="zh-CN" altLang="en-US" sz="1800" dirty="0">
                <a:solidFill>
                  <a:schemeClr val="bg1"/>
                </a:solidFill>
                <a:latin typeface="Impact" panose="020B0806030902050204" pitchFamily="34" charset="0"/>
              </a:endParaRPr>
            </a:p>
          </p:txBody>
        </p:sp>
      </p:grpSp>
      <p:sp>
        <p:nvSpPr>
          <p:cNvPr id="67" name="矩形 66"/>
          <p:cNvSpPr/>
          <p:nvPr/>
        </p:nvSpPr>
        <p:spPr>
          <a:xfrm>
            <a:off x="2271499" y="1871802"/>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持续</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实施大气污染防治行动，打赢蓝天保卫战。</a:t>
            </a:r>
          </a:p>
        </p:txBody>
      </p:sp>
      <p:sp>
        <p:nvSpPr>
          <p:cNvPr id="68" name="矩形 67"/>
          <p:cNvSpPr/>
          <p:nvPr/>
        </p:nvSpPr>
        <p:spPr>
          <a:xfrm>
            <a:off x="2271500" y="2464019"/>
            <a:ext cx="8222520"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7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强化</a:t>
            </a:r>
            <a:r>
              <a:rPr lang="zh-CN" altLang="en-US" sz="17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土壤污染管控和修复，加强农业面源污染防治，开展农村人居环境整治行动。</a:t>
            </a:r>
          </a:p>
        </p:txBody>
      </p:sp>
      <p:sp>
        <p:nvSpPr>
          <p:cNvPr id="69" name="矩形 68"/>
          <p:cNvSpPr/>
          <p:nvPr/>
        </p:nvSpPr>
        <p:spPr>
          <a:xfrm>
            <a:off x="2271500" y="3047428"/>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积极</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参与全球环境治理，落实减排承诺。</a:t>
            </a:r>
          </a:p>
        </p:txBody>
      </p:sp>
      <p:grpSp>
        <p:nvGrpSpPr>
          <p:cNvPr id="70" name="组合 69"/>
          <p:cNvGrpSpPr/>
          <p:nvPr/>
        </p:nvGrpSpPr>
        <p:grpSpPr>
          <a:xfrm>
            <a:off x="1394257" y="1845618"/>
            <a:ext cx="443845" cy="454374"/>
            <a:chOff x="3635896" y="2037782"/>
            <a:chExt cx="540000" cy="540000"/>
          </a:xfrm>
          <a:solidFill>
            <a:srgbClr val="C00000"/>
          </a:solidFill>
        </p:grpSpPr>
        <p:sp>
          <p:nvSpPr>
            <p:cNvPr id="71" name="矩形 70"/>
            <p:cNvSpPr/>
            <p:nvPr/>
          </p:nvSpPr>
          <p:spPr>
            <a:xfrm>
              <a:off x="3635896" y="2037782"/>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72" name="TextBox 45"/>
            <p:cNvSpPr txBox="1"/>
            <p:nvPr/>
          </p:nvSpPr>
          <p:spPr>
            <a:xfrm>
              <a:off x="3635896" y="2088316"/>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52</a:t>
              </a:r>
              <a:endParaRPr lang="zh-CN" altLang="en-US" sz="1800" dirty="0">
                <a:solidFill>
                  <a:schemeClr val="bg1"/>
                </a:solidFill>
                <a:latin typeface="Impact" panose="020B0806030902050204" pitchFamily="34" charset="0"/>
              </a:endParaRPr>
            </a:p>
          </p:txBody>
        </p:sp>
      </p:grpSp>
      <p:grpSp>
        <p:nvGrpSpPr>
          <p:cNvPr id="73" name="组合 72"/>
          <p:cNvGrpSpPr/>
          <p:nvPr/>
        </p:nvGrpSpPr>
        <p:grpSpPr>
          <a:xfrm>
            <a:off x="1349001" y="2445180"/>
            <a:ext cx="504056" cy="454374"/>
            <a:chOff x="3589854" y="2647819"/>
            <a:chExt cx="613255" cy="540000"/>
          </a:xfrm>
          <a:solidFill>
            <a:srgbClr val="C00000"/>
          </a:solidFill>
        </p:grpSpPr>
        <p:sp>
          <p:nvSpPr>
            <p:cNvPr id="74" name="矩形 73"/>
            <p:cNvSpPr/>
            <p:nvPr/>
          </p:nvSpPr>
          <p:spPr>
            <a:xfrm>
              <a:off x="3635896" y="2647819"/>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75" name="TextBox 45"/>
            <p:cNvSpPr txBox="1"/>
            <p:nvPr/>
          </p:nvSpPr>
          <p:spPr>
            <a:xfrm>
              <a:off x="3589854" y="2698353"/>
              <a:ext cx="613255"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53</a:t>
              </a:r>
              <a:endParaRPr lang="zh-CN" altLang="en-US" sz="1800" dirty="0">
                <a:solidFill>
                  <a:schemeClr val="bg1"/>
                </a:solidFill>
                <a:latin typeface="Impact" panose="020B0806030902050204" pitchFamily="34" charset="0"/>
              </a:endParaRPr>
            </a:p>
          </p:txBody>
        </p:sp>
      </p:grpSp>
      <p:grpSp>
        <p:nvGrpSpPr>
          <p:cNvPr id="76" name="组合 75"/>
          <p:cNvGrpSpPr/>
          <p:nvPr/>
        </p:nvGrpSpPr>
        <p:grpSpPr>
          <a:xfrm>
            <a:off x="1394257" y="3047428"/>
            <a:ext cx="443845" cy="454374"/>
            <a:chOff x="3635896" y="3257856"/>
            <a:chExt cx="540000" cy="540000"/>
          </a:xfrm>
          <a:solidFill>
            <a:srgbClr val="C00000"/>
          </a:solidFill>
        </p:grpSpPr>
        <p:sp>
          <p:nvSpPr>
            <p:cNvPr id="77" name="矩形 76"/>
            <p:cNvSpPr/>
            <p:nvPr/>
          </p:nvSpPr>
          <p:spPr>
            <a:xfrm>
              <a:off x="3635896" y="3257856"/>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78" name="TextBox 77"/>
            <p:cNvSpPr txBox="1"/>
            <p:nvPr/>
          </p:nvSpPr>
          <p:spPr>
            <a:xfrm>
              <a:off x="3635896" y="3308390"/>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54</a:t>
              </a:r>
              <a:endParaRPr lang="zh-CN" altLang="en-US" sz="1800" dirty="0">
                <a:solidFill>
                  <a:schemeClr val="bg1"/>
                </a:solidFill>
                <a:latin typeface="Impact" panose="020B0806030902050204" pitchFamily="34" charset="0"/>
              </a:endParaRPr>
            </a:p>
          </p:txBody>
        </p:sp>
      </p:grpSp>
      <p:sp>
        <p:nvSpPr>
          <p:cNvPr id="27" name="矩形 26"/>
          <p:cNvSpPr/>
          <p:nvPr/>
        </p:nvSpPr>
        <p:spPr>
          <a:xfrm>
            <a:off x="2265172" y="5446018"/>
            <a:ext cx="8222522"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建立</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以国家公园为主体的自然保护地体系。</a:t>
            </a:r>
          </a:p>
        </p:txBody>
      </p:sp>
      <p:grpSp>
        <p:nvGrpSpPr>
          <p:cNvPr id="28" name="组合 27"/>
          <p:cNvGrpSpPr/>
          <p:nvPr/>
        </p:nvGrpSpPr>
        <p:grpSpPr>
          <a:xfrm>
            <a:off x="1389486" y="5446018"/>
            <a:ext cx="443845" cy="454374"/>
            <a:chOff x="3635896" y="1427745"/>
            <a:chExt cx="540000" cy="540000"/>
          </a:xfrm>
          <a:solidFill>
            <a:srgbClr val="C00000"/>
          </a:solidFill>
        </p:grpSpPr>
        <p:sp>
          <p:nvSpPr>
            <p:cNvPr id="29" name="矩形 28"/>
            <p:cNvSpPr/>
            <p:nvPr/>
          </p:nvSpPr>
          <p:spPr>
            <a:xfrm>
              <a:off x="3635896" y="1427745"/>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30" name="TextBox 45"/>
            <p:cNvSpPr txBox="1"/>
            <p:nvPr/>
          </p:nvSpPr>
          <p:spPr>
            <a:xfrm>
              <a:off x="3635896" y="1478279"/>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58</a:t>
              </a:r>
              <a:endParaRPr lang="zh-CN" altLang="en-US" sz="1800" dirty="0">
                <a:solidFill>
                  <a:schemeClr val="bg1"/>
                </a:solidFill>
                <a:latin typeface="Impact" panose="020B0806030902050204" pitchFamily="34" charset="0"/>
              </a:endParaRPr>
            </a:p>
          </p:txBody>
        </p:sp>
      </p:grpSp>
    </p:spTree>
    <p:extLst>
      <p:ext uri="{BB962C8B-B14F-4D97-AF65-F5344CB8AC3E}">
        <p14:creationId xmlns:p14="http://schemas.microsoft.com/office/powerpoint/2010/main" val="10576335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500"/>
                                        <p:tgtEl>
                                          <p:spTgt spid="6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fade">
                                      <p:cBhvr>
                                        <p:cTn id="15" dur="500"/>
                                        <p:tgtEl>
                                          <p:spTgt spid="7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500"/>
                                        <p:tgtEl>
                                          <p:spTgt spid="7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60"/>
                                        </p:tgtEl>
                                        <p:attrNameLst>
                                          <p:attrName>style.visibility</p:attrName>
                                        </p:attrNameLst>
                                      </p:cBhvr>
                                      <p:to>
                                        <p:strVal val="visible"/>
                                      </p:to>
                                    </p:set>
                                    <p:animEffect transition="in" filter="fade">
                                      <p:cBhvr>
                                        <p:cTn id="51" dur="500"/>
                                        <p:tgtEl>
                                          <p:spTgt spid="16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59" grpId="0" animBg="1"/>
      <p:bldP spid="60" grpId="0" animBg="1"/>
      <p:bldP spid="67" grpId="0" animBg="1"/>
      <p:bldP spid="68" grpId="0" animBg="1"/>
      <p:bldP spid="69" grpId="0" animBg="1"/>
      <p:bldP spid="2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Autofit/>
          </a:bodyPr>
          <a:lstStyle/>
          <a:p>
            <a:pPr defTabSz="1218753" fontAlgn="base">
              <a:spcBef>
                <a:spcPct val="0"/>
              </a:spcBef>
              <a:spcAft>
                <a:spcPct val="0"/>
              </a:spcAft>
              <a:defRPr/>
            </a:pPr>
            <a:r>
              <a:rPr lang="zh-CN" altLang="en-US" sz="2800"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全面推进国防和军队现代化</a:t>
            </a:r>
            <a:endParaRPr lang="zh-CN" altLang="en-US" sz="2800"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60" name="矩形 159"/>
          <p:cNvSpPr/>
          <p:nvPr/>
        </p:nvSpPr>
        <p:spPr>
          <a:xfrm>
            <a:off x="2263623" y="4313453"/>
            <a:ext cx="8222522"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深化</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国防科技工业改革，形成军民融合深度发展格局。</a:t>
            </a:r>
          </a:p>
        </p:txBody>
      </p:sp>
      <p:grpSp>
        <p:nvGrpSpPr>
          <p:cNvPr id="47" name="组合 46"/>
          <p:cNvGrpSpPr/>
          <p:nvPr/>
        </p:nvGrpSpPr>
        <p:grpSpPr>
          <a:xfrm>
            <a:off x="1386845" y="4293890"/>
            <a:ext cx="443845" cy="454374"/>
            <a:chOff x="3635896" y="1427745"/>
            <a:chExt cx="540000" cy="540000"/>
          </a:xfrm>
          <a:solidFill>
            <a:srgbClr val="C00000"/>
          </a:solidFill>
        </p:grpSpPr>
        <p:sp>
          <p:nvSpPr>
            <p:cNvPr id="48" name="矩形 47"/>
            <p:cNvSpPr/>
            <p:nvPr/>
          </p:nvSpPr>
          <p:spPr>
            <a:xfrm>
              <a:off x="3635896" y="1427745"/>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49" name="TextBox 45"/>
            <p:cNvSpPr txBox="1"/>
            <p:nvPr/>
          </p:nvSpPr>
          <p:spPr>
            <a:xfrm>
              <a:off x="3635896" y="1478279"/>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64</a:t>
              </a:r>
              <a:endParaRPr lang="zh-CN" altLang="en-US" sz="1800" dirty="0">
                <a:solidFill>
                  <a:schemeClr val="bg1"/>
                </a:solidFill>
                <a:latin typeface="Impact" panose="020B0806030902050204" pitchFamily="34" charset="0"/>
              </a:endParaRPr>
            </a:p>
          </p:txBody>
        </p:sp>
      </p:grpSp>
      <p:sp>
        <p:nvSpPr>
          <p:cNvPr id="59" name="矩形 58"/>
          <p:cNvSpPr/>
          <p:nvPr/>
        </p:nvSpPr>
        <p:spPr>
          <a:xfrm>
            <a:off x="2265180" y="3174903"/>
            <a:ext cx="8222522"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深化</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军官职业化制度、文职人员制度等重大政策制度改革。</a:t>
            </a:r>
          </a:p>
        </p:txBody>
      </p:sp>
      <p:sp>
        <p:nvSpPr>
          <p:cNvPr id="60" name="矩形 59"/>
          <p:cNvSpPr/>
          <p:nvPr/>
        </p:nvSpPr>
        <p:spPr>
          <a:xfrm>
            <a:off x="2265180" y="3747497"/>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发展</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新型作战力量和保障力量，开展实战化军事训练。</a:t>
            </a:r>
          </a:p>
        </p:txBody>
      </p:sp>
      <p:grpSp>
        <p:nvGrpSpPr>
          <p:cNvPr id="61" name="组合 60"/>
          <p:cNvGrpSpPr/>
          <p:nvPr/>
        </p:nvGrpSpPr>
        <p:grpSpPr>
          <a:xfrm>
            <a:off x="1379106" y="3191444"/>
            <a:ext cx="443845" cy="454374"/>
            <a:chOff x="3635896" y="1427745"/>
            <a:chExt cx="540000" cy="540000"/>
          </a:xfrm>
          <a:solidFill>
            <a:srgbClr val="C00000"/>
          </a:solidFill>
        </p:grpSpPr>
        <p:sp>
          <p:nvSpPr>
            <p:cNvPr id="62" name="矩形 61"/>
            <p:cNvSpPr/>
            <p:nvPr/>
          </p:nvSpPr>
          <p:spPr>
            <a:xfrm>
              <a:off x="3635896" y="1427745"/>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63" name="TextBox 45"/>
            <p:cNvSpPr txBox="1"/>
            <p:nvPr/>
          </p:nvSpPr>
          <p:spPr>
            <a:xfrm>
              <a:off x="3635896" y="1478280"/>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62</a:t>
              </a:r>
              <a:endParaRPr lang="zh-CN" altLang="en-US" sz="1800" dirty="0">
                <a:solidFill>
                  <a:schemeClr val="bg1"/>
                </a:solidFill>
                <a:latin typeface="Impact" panose="020B0806030902050204" pitchFamily="34" charset="0"/>
              </a:endParaRPr>
            </a:p>
          </p:txBody>
        </p:sp>
      </p:grpSp>
      <p:grpSp>
        <p:nvGrpSpPr>
          <p:cNvPr id="64" name="组合 63"/>
          <p:cNvGrpSpPr/>
          <p:nvPr/>
        </p:nvGrpSpPr>
        <p:grpSpPr>
          <a:xfrm>
            <a:off x="1387938" y="3717826"/>
            <a:ext cx="443845" cy="454374"/>
            <a:chOff x="3635896" y="2037782"/>
            <a:chExt cx="540000" cy="540000"/>
          </a:xfrm>
          <a:solidFill>
            <a:srgbClr val="C00000"/>
          </a:solidFill>
        </p:grpSpPr>
        <p:sp>
          <p:nvSpPr>
            <p:cNvPr id="65" name="矩形 64"/>
            <p:cNvSpPr/>
            <p:nvPr/>
          </p:nvSpPr>
          <p:spPr>
            <a:xfrm>
              <a:off x="3635896" y="2037782"/>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66" name="TextBox 45"/>
            <p:cNvSpPr txBox="1"/>
            <p:nvPr/>
          </p:nvSpPr>
          <p:spPr>
            <a:xfrm>
              <a:off x="3635896" y="2088317"/>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63</a:t>
              </a:r>
              <a:endParaRPr lang="zh-CN" altLang="en-US" sz="1800" dirty="0">
                <a:solidFill>
                  <a:schemeClr val="bg1"/>
                </a:solidFill>
                <a:latin typeface="Impact" panose="020B0806030902050204" pitchFamily="34" charset="0"/>
              </a:endParaRPr>
            </a:p>
          </p:txBody>
        </p:sp>
      </p:grpSp>
      <p:sp>
        <p:nvSpPr>
          <p:cNvPr id="67" name="矩形 66"/>
          <p:cNvSpPr/>
          <p:nvPr/>
        </p:nvSpPr>
        <p:spPr>
          <a:xfrm>
            <a:off x="2271499" y="1511762"/>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6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确保</a:t>
            </a:r>
            <a:r>
              <a:rPr lang="zh-CN" altLang="en-US" sz="16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到二〇二〇年基本实现机械化，信息化建设取得重大进展，战略能力有大的提升。</a:t>
            </a:r>
          </a:p>
        </p:txBody>
      </p:sp>
      <p:sp>
        <p:nvSpPr>
          <p:cNvPr id="68" name="矩形 67"/>
          <p:cNvSpPr/>
          <p:nvPr/>
        </p:nvSpPr>
        <p:spPr>
          <a:xfrm>
            <a:off x="2271500" y="2080481"/>
            <a:ext cx="8222520"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6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力争</a:t>
            </a:r>
            <a:r>
              <a:rPr lang="zh-CN" altLang="en-US" sz="16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到二〇三五年基本实现国防和军队现代化，到本世纪中叶把人民军队全面建成世界一流军队。</a:t>
            </a:r>
          </a:p>
        </p:txBody>
      </p:sp>
      <p:sp>
        <p:nvSpPr>
          <p:cNvPr id="69" name="矩形 68"/>
          <p:cNvSpPr/>
          <p:nvPr/>
        </p:nvSpPr>
        <p:spPr>
          <a:xfrm>
            <a:off x="2271500" y="2637706"/>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开展</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“传承红色基因、担当强军重任”主题教育，推进军人荣誉体系建设。</a:t>
            </a:r>
          </a:p>
        </p:txBody>
      </p:sp>
      <p:grpSp>
        <p:nvGrpSpPr>
          <p:cNvPr id="70" name="组合 69"/>
          <p:cNvGrpSpPr/>
          <p:nvPr/>
        </p:nvGrpSpPr>
        <p:grpSpPr>
          <a:xfrm>
            <a:off x="1394257" y="1485578"/>
            <a:ext cx="443845" cy="454374"/>
            <a:chOff x="3635896" y="2037782"/>
            <a:chExt cx="540000" cy="540000"/>
          </a:xfrm>
          <a:solidFill>
            <a:srgbClr val="C00000"/>
          </a:solidFill>
        </p:grpSpPr>
        <p:sp>
          <p:nvSpPr>
            <p:cNvPr id="71" name="矩形 70"/>
            <p:cNvSpPr/>
            <p:nvPr/>
          </p:nvSpPr>
          <p:spPr>
            <a:xfrm>
              <a:off x="3635896" y="2037782"/>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72" name="TextBox 45"/>
            <p:cNvSpPr txBox="1"/>
            <p:nvPr/>
          </p:nvSpPr>
          <p:spPr>
            <a:xfrm>
              <a:off x="3635896" y="2088316"/>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59</a:t>
              </a:r>
              <a:endParaRPr lang="zh-CN" altLang="en-US" sz="1800" dirty="0">
                <a:solidFill>
                  <a:schemeClr val="bg1"/>
                </a:solidFill>
                <a:latin typeface="Impact" panose="020B0806030902050204" pitchFamily="34" charset="0"/>
              </a:endParaRPr>
            </a:p>
          </p:txBody>
        </p:sp>
      </p:grpSp>
      <p:grpSp>
        <p:nvGrpSpPr>
          <p:cNvPr id="73" name="组合 72"/>
          <p:cNvGrpSpPr/>
          <p:nvPr/>
        </p:nvGrpSpPr>
        <p:grpSpPr>
          <a:xfrm>
            <a:off x="1349001" y="2061642"/>
            <a:ext cx="504056" cy="454374"/>
            <a:chOff x="3589854" y="2647819"/>
            <a:chExt cx="613255" cy="540000"/>
          </a:xfrm>
          <a:solidFill>
            <a:srgbClr val="C00000"/>
          </a:solidFill>
        </p:grpSpPr>
        <p:sp>
          <p:nvSpPr>
            <p:cNvPr id="74" name="矩形 73"/>
            <p:cNvSpPr/>
            <p:nvPr/>
          </p:nvSpPr>
          <p:spPr>
            <a:xfrm>
              <a:off x="3635896" y="2647819"/>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75" name="TextBox 45"/>
            <p:cNvSpPr txBox="1"/>
            <p:nvPr/>
          </p:nvSpPr>
          <p:spPr>
            <a:xfrm>
              <a:off x="3589854" y="2698353"/>
              <a:ext cx="613255"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60</a:t>
              </a:r>
              <a:endParaRPr lang="zh-CN" altLang="en-US" sz="1800" dirty="0">
                <a:solidFill>
                  <a:schemeClr val="bg1"/>
                </a:solidFill>
                <a:latin typeface="Impact" panose="020B0806030902050204" pitchFamily="34" charset="0"/>
              </a:endParaRPr>
            </a:p>
          </p:txBody>
        </p:sp>
      </p:grpSp>
      <p:grpSp>
        <p:nvGrpSpPr>
          <p:cNvPr id="76" name="组合 75"/>
          <p:cNvGrpSpPr/>
          <p:nvPr/>
        </p:nvGrpSpPr>
        <p:grpSpPr>
          <a:xfrm>
            <a:off x="1394257" y="2637706"/>
            <a:ext cx="443845" cy="454374"/>
            <a:chOff x="3635896" y="3257856"/>
            <a:chExt cx="540000" cy="540000"/>
          </a:xfrm>
          <a:solidFill>
            <a:srgbClr val="C00000"/>
          </a:solidFill>
        </p:grpSpPr>
        <p:sp>
          <p:nvSpPr>
            <p:cNvPr id="77" name="矩形 76"/>
            <p:cNvSpPr/>
            <p:nvPr/>
          </p:nvSpPr>
          <p:spPr>
            <a:xfrm>
              <a:off x="3635896" y="3257856"/>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78" name="TextBox 77"/>
            <p:cNvSpPr txBox="1"/>
            <p:nvPr/>
          </p:nvSpPr>
          <p:spPr>
            <a:xfrm>
              <a:off x="3635896" y="3308390"/>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61</a:t>
              </a:r>
              <a:endParaRPr lang="zh-CN" altLang="en-US" sz="1800" dirty="0">
                <a:solidFill>
                  <a:schemeClr val="bg1"/>
                </a:solidFill>
                <a:latin typeface="Impact" panose="020B0806030902050204" pitchFamily="34" charset="0"/>
              </a:endParaRPr>
            </a:p>
          </p:txBody>
        </p:sp>
      </p:grpSp>
      <p:sp>
        <p:nvSpPr>
          <p:cNvPr id="27" name="矩形 26"/>
          <p:cNvSpPr/>
          <p:nvPr/>
        </p:nvSpPr>
        <p:spPr>
          <a:xfrm>
            <a:off x="2265172" y="4869954"/>
            <a:ext cx="8222522"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完善</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国防动员体系，建设强大稳固的现代边海空防。</a:t>
            </a:r>
          </a:p>
        </p:txBody>
      </p:sp>
      <p:grpSp>
        <p:nvGrpSpPr>
          <p:cNvPr id="28" name="组合 27"/>
          <p:cNvGrpSpPr/>
          <p:nvPr/>
        </p:nvGrpSpPr>
        <p:grpSpPr>
          <a:xfrm>
            <a:off x="1389486" y="4869954"/>
            <a:ext cx="443845" cy="454374"/>
            <a:chOff x="3635896" y="1427745"/>
            <a:chExt cx="540000" cy="540000"/>
          </a:xfrm>
          <a:solidFill>
            <a:srgbClr val="C00000"/>
          </a:solidFill>
        </p:grpSpPr>
        <p:sp>
          <p:nvSpPr>
            <p:cNvPr id="29" name="矩形 28"/>
            <p:cNvSpPr/>
            <p:nvPr/>
          </p:nvSpPr>
          <p:spPr>
            <a:xfrm>
              <a:off x="3635896" y="1427745"/>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30" name="TextBox 45"/>
            <p:cNvSpPr txBox="1"/>
            <p:nvPr/>
          </p:nvSpPr>
          <p:spPr>
            <a:xfrm>
              <a:off x="3635896" y="1478279"/>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65</a:t>
              </a:r>
              <a:endParaRPr lang="zh-CN" altLang="en-US" sz="1800" dirty="0">
                <a:solidFill>
                  <a:schemeClr val="bg1"/>
                </a:solidFill>
                <a:latin typeface="Impact" panose="020B0806030902050204" pitchFamily="34" charset="0"/>
              </a:endParaRPr>
            </a:p>
          </p:txBody>
        </p:sp>
      </p:grpSp>
      <p:sp>
        <p:nvSpPr>
          <p:cNvPr id="31" name="矩形 30"/>
          <p:cNvSpPr/>
          <p:nvPr/>
        </p:nvSpPr>
        <p:spPr>
          <a:xfrm>
            <a:off x="2263623" y="5465581"/>
            <a:ext cx="8222522"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组建</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退役军人管理保障机构，维护军人军属合法权益。</a:t>
            </a:r>
          </a:p>
        </p:txBody>
      </p:sp>
      <p:grpSp>
        <p:nvGrpSpPr>
          <p:cNvPr id="32" name="组合 31"/>
          <p:cNvGrpSpPr/>
          <p:nvPr/>
        </p:nvGrpSpPr>
        <p:grpSpPr>
          <a:xfrm>
            <a:off x="1386845" y="5446018"/>
            <a:ext cx="443845" cy="454374"/>
            <a:chOff x="3635896" y="1427745"/>
            <a:chExt cx="540000" cy="540000"/>
          </a:xfrm>
          <a:solidFill>
            <a:srgbClr val="C00000"/>
          </a:solidFill>
        </p:grpSpPr>
        <p:sp>
          <p:nvSpPr>
            <p:cNvPr id="33" name="矩形 32"/>
            <p:cNvSpPr/>
            <p:nvPr/>
          </p:nvSpPr>
          <p:spPr>
            <a:xfrm>
              <a:off x="3635896" y="1427745"/>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34" name="TextBox 45"/>
            <p:cNvSpPr txBox="1"/>
            <p:nvPr/>
          </p:nvSpPr>
          <p:spPr>
            <a:xfrm>
              <a:off x="3635896" y="1478279"/>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66</a:t>
              </a:r>
              <a:endParaRPr lang="zh-CN" altLang="en-US" sz="1800" dirty="0">
                <a:solidFill>
                  <a:schemeClr val="bg1"/>
                </a:solidFill>
                <a:latin typeface="Impact" panose="020B0806030902050204" pitchFamily="34" charset="0"/>
              </a:endParaRPr>
            </a:p>
          </p:txBody>
        </p:sp>
      </p:grpSp>
      <p:sp>
        <p:nvSpPr>
          <p:cNvPr id="35" name="矩形 34"/>
          <p:cNvSpPr/>
          <p:nvPr/>
        </p:nvSpPr>
        <p:spPr>
          <a:xfrm>
            <a:off x="2265172" y="6063971"/>
            <a:ext cx="8222522"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深化</a:t>
            </a:r>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武警部队改革，建设现代化武装警察部队。</a:t>
            </a:r>
          </a:p>
        </p:txBody>
      </p:sp>
      <p:grpSp>
        <p:nvGrpSpPr>
          <p:cNvPr id="36" name="组合 35"/>
          <p:cNvGrpSpPr/>
          <p:nvPr/>
        </p:nvGrpSpPr>
        <p:grpSpPr>
          <a:xfrm>
            <a:off x="1389486" y="6063971"/>
            <a:ext cx="443845" cy="454374"/>
            <a:chOff x="3635896" y="1427745"/>
            <a:chExt cx="540000" cy="540000"/>
          </a:xfrm>
          <a:solidFill>
            <a:srgbClr val="C00000"/>
          </a:solidFill>
        </p:grpSpPr>
        <p:sp>
          <p:nvSpPr>
            <p:cNvPr id="37" name="矩形 36"/>
            <p:cNvSpPr/>
            <p:nvPr/>
          </p:nvSpPr>
          <p:spPr>
            <a:xfrm>
              <a:off x="3635896" y="1427745"/>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38" name="TextBox 45"/>
            <p:cNvSpPr txBox="1"/>
            <p:nvPr/>
          </p:nvSpPr>
          <p:spPr>
            <a:xfrm>
              <a:off x="3635896" y="1478279"/>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67</a:t>
              </a:r>
              <a:endParaRPr lang="zh-CN" altLang="en-US" sz="1800" dirty="0">
                <a:solidFill>
                  <a:schemeClr val="bg1"/>
                </a:solidFill>
                <a:latin typeface="Impact" panose="020B0806030902050204" pitchFamily="34" charset="0"/>
              </a:endParaRPr>
            </a:p>
          </p:txBody>
        </p:sp>
      </p:grpSp>
    </p:spTree>
    <p:extLst>
      <p:ext uri="{BB962C8B-B14F-4D97-AF65-F5344CB8AC3E}">
        <p14:creationId xmlns:p14="http://schemas.microsoft.com/office/powerpoint/2010/main" val="787196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500"/>
                                        <p:tgtEl>
                                          <p:spTgt spid="6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fade">
                                      <p:cBhvr>
                                        <p:cTn id="15" dur="500"/>
                                        <p:tgtEl>
                                          <p:spTgt spid="7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500"/>
                                        <p:tgtEl>
                                          <p:spTgt spid="7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60"/>
                                        </p:tgtEl>
                                        <p:attrNameLst>
                                          <p:attrName>style.visibility</p:attrName>
                                        </p:attrNameLst>
                                      </p:cBhvr>
                                      <p:to>
                                        <p:strVal val="visible"/>
                                      </p:to>
                                    </p:set>
                                    <p:animEffect transition="in" filter="fade">
                                      <p:cBhvr>
                                        <p:cTn id="51" dur="500"/>
                                        <p:tgtEl>
                                          <p:spTgt spid="16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59" grpId="0" animBg="1"/>
      <p:bldP spid="60" grpId="0" animBg="1"/>
      <p:bldP spid="67" grpId="0" animBg="1"/>
      <p:bldP spid="68" grpId="0" animBg="1"/>
      <p:bldP spid="69" grpId="0" animBg="1"/>
      <p:bldP spid="27" grpId="0" animBg="1"/>
      <p:bldP spid="31" grpId="0" animBg="1"/>
      <p:bldP spid="3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Autofit/>
          </a:bodyPr>
          <a:lstStyle/>
          <a:p>
            <a:pPr defTabSz="1218753" fontAlgn="base">
              <a:spcBef>
                <a:spcPct val="0"/>
              </a:spcBef>
              <a:spcAft>
                <a:spcPct val="0"/>
              </a:spcAft>
              <a:defRPr/>
            </a:pPr>
            <a:r>
              <a:rPr lang="zh-CN" altLang="en-US" sz="2800"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推进祖国统一</a:t>
            </a:r>
            <a:endParaRPr lang="zh-CN" altLang="en-US" sz="2800"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0" name="矩形 59"/>
          <p:cNvSpPr/>
          <p:nvPr/>
        </p:nvSpPr>
        <p:spPr>
          <a:xfrm>
            <a:off x="2265180" y="4127548"/>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推动两岸同胞共同中华文化，促进心灵契合。</a:t>
            </a:r>
          </a:p>
        </p:txBody>
      </p:sp>
      <p:grpSp>
        <p:nvGrpSpPr>
          <p:cNvPr id="64" name="组合 63"/>
          <p:cNvGrpSpPr/>
          <p:nvPr/>
        </p:nvGrpSpPr>
        <p:grpSpPr>
          <a:xfrm>
            <a:off x="1387938" y="4097877"/>
            <a:ext cx="443845" cy="454374"/>
            <a:chOff x="3635896" y="2037782"/>
            <a:chExt cx="540000" cy="540000"/>
          </a:xfrm>
          <a:solidFill>
            <a:srgbClr val="C00000"/>
          </a:solidFill>
        </p:grpSpPr>
        <p:sp>
          <p:nvSpPr>
            <p:cNvPr id="65" name="矩形 64"/>
            <p:cNvSpPr/>
            <p:nvPr/>
          </p:nvSpPr>
          <p:spPr>
            <a:xfrm>
              <a:off x="3635896" y="2037782"/>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66" name="TextBox 45"/>
            <p:cNvSpPr txBox="1"/>
            <p:nvPr/>
          </p:nvSpPr>
          <p:spPr>
            <a:xfrm>
              <a:off x="3635896" y="2088317"/>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71</a:t>
              </a:r>
              <a:endParaRPr lang="zh-CN" altLang="en-US" sz="1800" dirty="0">
                <a:solidFill>
                  <a:schemeClr val="bg1"/>
                </a:solidFill>
                <a:latin typeface="Impact" panose="020B0806030902050204" pitchFamily="34" charset="0"/>
              </a:endParaRPr>
            </a:p>
          </p:txBody>
        </p:sp>
      </p:grpSp>
      <p:sp>
        <p:nvSpPr>
          <p:cNvPr id="67" name="矩形 66"/>
          <p:cNvSpPr/>
          <p:nvPr/>
        </p:nvSpPr>
        <p:spPr>
          <a:xfrm>
            <a:off x="2271499" y="2231842"/>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6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以粤港澳大湾区建设、粤港澳合作、泛珠三角区域合作等为重点，全面推进内地同香港、澳门互利合作。</a:t>
            </a:r>
          </a:p>
        </p:txBody>
      </p:sp>
      <p:sp>
        <p:nvSpPr>
          <p:cNvPr id="68" name="矩形 67"/>
          <p:cNvSpPr/>
          <p:nvPr/>
        </p:nvSpPr>
        <p:spPr>
          <a:xfrm>
            <a:off x="2271500" y="2872569"/>
            <a:ext cx="8222520"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制定完善便利香港、澳门居民在内地发展的政策措施。</a:t>
            </a:r>
          </a:p>
        </p:txBody>
      </p:sp>
      <p:sp>
        <p:nvSpPr>
          <p:cNvPr id="69" name="矩形 68"/>
          <p:cNvSpPr/>
          <p:nvPr/>
        </p:nvSpPr>
        <p:spPr>
          <a:xfrm>
            <a:off x="2271500" y="3501802"/>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逐步为台湾同胞在大陆学习、创业、就业、生活提供与大陆同胞同等的待遇。</a:t>
            </a:r>
          </a:p>
        </p:txBody>
      </p:sp>
      <p:grpSp>
        <p:nvGrpSpPr>
          <p:cNvPr id="70" name="组合 69"/>
          <p:cNvGrpSpPr/>
          <p:nvPr/>
        </p:nvGrpSpPr>
        <p:grpSpPr>
          <a:xfrm>
            <a:off x="1394257" y="2205658"/>
            <a:ext cx="443845" cy="454374"/>
            <a:chOff x="3635896" y="2037782"/>
            <a:chExt cx="540000" cy="540000"/>
          </a:xfrm>
          <a:solidFill>
            <a:srgbClr val="C00000"/>
          </a:solidFill>
        </p:grpSpPr>
        <p:sp>
          <p:nvSpPr>
            <p:cNvPr id="71" name="矩形 70"/>
            <p:cNvSpPr/>
            <p:nvPr/>
          </p:nvSpPr>
          <p:spPr>
            <a:xfrm>
              <a:off x="3635896" y="2037782"/>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72" name="TextBox 45"/>
            <p:cNvSpPr txBox="1"/>
            <p:nvPr/>
          </p:nvSpPr>
          <p:spPr>
            <a:xfrm>
              <a:off x="3635896" y="2088316"/>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68</a:t>
              </a:r>
              <a:endParaRPr lang="zh-CN" altLang="en-US" sz="1800" dirty="0">
                <a:solidFill>
                  <a:schemeClr val="bg1"/>
                </a:solidFill>
                <a:latin typeface="Impact" panose="020B0806030902050204" pitchFamily="34" charset="0"/>
              </a:endParaRPr>
            </a:p>
          </p:txBody>
        </p:sp>
      </p:grpSp>
      <p:grpSp>
        <p:nvGrpSpPr>
          <p:cNvPr id="73" name="组合 72"/>
          <p:cNvGrpSpPr/>
          <p:nvPr/>
        </p:nvGrpSpPr>
        <p:grpSpPr>
          <a:xfrm>
            <a:off x="1349001" y="2853730"/>
            <a:ext cx="504056" cy="454374"/>
            <a:chOff x="3589854" y="2647819"/>
            <a:chExt cx="613255" cy="540000"/>
          </a:xfrm>
          <a:solidFill>
            <a:srgbClr val="C00000"/>
          </a:solidFill>
        </p:grpSpPr>
        <p:sp>
          <p:nvSpPr>
            <p:cNvPr id="74" name="矩形 73"/>
            <p:cNvSpPr/>
            <p:nvPr/>
          </p:nvSpPr>
          <p:spPr>
            <a:xfrm>
              <a:off x="3635896" y="2647819"/>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75" name="TextBox 45"/>
            <p:cNvSpPr txBox="1"/>
            <p:nvPr/>
          </p:nvSpPr>
          <p:spPr>
            <a:xfrm>
              <a:off x="3589854" y="2698353"/>
              <a:ext cx="613255"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69</a:t>
              </a:r>
              <a:endParaRPr lang="zh-CN" altLang="en-US" sz="1800" dirty="0">
                <a:solidFill>
                  <a:schemeClr val="bg1"/>
                </a:solidFill>
                <a:latin typeface="Impact" panose="020B0806030902050204" pitchFamily="34" charset="0"/>
              </a:endParaRPr>
            </a:p>
          </p:txBody>
        </p:sp>
      </p:grpSp>
      <p:grpSp>
        <p:nvGrpSpPr>
          <p:cNvPr id="76" name="组合 75"/>
          <p:cNvGrpSpPr/>
          <p:nvPr/>
        </p:nvGrpSpPr>
        <p:grpSpPr>
          <a:xfrm>
            <a:off x="1394257" y="3501802"/>
            <a:ext cx="443845" cy="454374"/>
            <a:chOff x="3635896" y="3257856"/>
            <a:chExt cx="540000" cy="540000"/>
          </a:xfrm>
          <a:solidFill>
            <a:srgbClr val="C00000"/>
          </a:solidFill>
        </p:grpSpPr>
        <p:sp>
          <p:nvSpPr>
            <p:cNvPr id="77" name="矩形 76"/>
            <p:cNvSpPr/>
            <p:nvPr/>
          </p:nvSpPr>
          <p:spPr>
            <a:xfrm>
              <a:off x="3635896" y="3257856"/>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78" name="TextBox 77"/>
            <p:cNvSpPr txBox="1"/>
            <p:nvPr/>
          </p:nvSpPr>
          <p:spPr>
            <a:xfrm>
              <a:off x="3635896" y="3308390"/>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70</a:t>
              </a:r>
              <a:endParaRPr lang="zh-CN" altLang="en-US" sz="1800" dirty="0">
                <a:solidFill>
                  <a:schemeClr val="bg1"/>
                </a:solidFill>
                <a:latin typeface="Impact" panose="020B0806030902050204" pitchFamily="34" charset="0"/>
              </a:endParaRPr>
            </a:p>
          </p:txBody>
        </p:sp>
      </p:grpSp>
    </p:spTree>
    <p:extLst>
      <p:ext uri="{BB962C8B-B14F-4D97-AF65-F5344CB8AC3E}">
        <p14:creationId xmlns:p14="http://schemas.microsoft.com/office/powerpoint/2010/main" val="13497973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500"/>
                                        <p:tgtEl>
                                          <p:spTgt spid="6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fade">
                                      <p:cBhvr>
                                        <p:cTn id="15" dur="500"/>
                                        <p:tgtEl>
                                          <p:spTgt spid="7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500"/>
                                        <p:tgtEl>
                                          <p:spTgt spid="7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500"/>
                                        <p:tgtEl>
                                          <p:spTgt spid="6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Autofit/>
          </a:bodyPr>
          <a:lstStyle/>
          <a:p>
            <a:pPr defTabSz="1218753" fontAlgn="base">
              <a:spcBef>
                <a:spcPct val="0"/>
              </a:spcBef>
              <a:spcAft>
                <a:spcPct val="0"/>
              </a:spcAft>
              <a:defRPr/>
            </a:pPr>
            <a:r>
              <a:rPr lang="zh-CN" altLang="en-US" sz="2800"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推动构建人类命运共同体</a:t>
            </a:r>
            <a:endParaRPr lang="zh-CN" altLang="en-US" sz="2800"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7" name="矩形 66"/>
          <p:cNvSpPr/>
          <p:nvPr/>
        </p:nvSpPr>
        <p:spPr>
          <a:xfrm>
            <a:off x="2271499" y="2087826"/>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推动经济全球化朝着更加开放、包容、普惠、平衡、共赢的方向发展。</a:t>
            </a:r>
          </a:p>
        </p:txBody>
      </p:sp>
      <p:sp>
        <p:nvSpPr>
          <p:cNvPr id="68" name="矩形 67"/>
          <p:cNvSpPr/>
          <p:nvPr/>
        </p:nvSpPr>
        <p:spPr>
          <a:xfrm>
            <a:off x="2271500" y="2728553"/>
            <a:ext cx="8222520"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坚持环境友好，合作应对气候变化。</a:t>
            </a:r>
          </a:p>
        </p:txBody>
      </p:sp>
      <p:sp>
        <p:nvSpPr>
          <p:cNvPr id="69" name="矩形 68"/>
          <p:cNvSpPr/>
          <p:nvPr/>
        </p:nvSpPr>
        <p:spPr>
          <a:xfrm>
            <a:off x="2271500" y="3357786"/>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加强同各国政党和政治组织的交流合作。</a:t>
            </a:r>
          </a:p>
        </p:txBody>
      </p:sp>
      <p:grpSp>
        <p:nvGrpSpPr>
          <p:cNvPr id="70" name="组合 69"/>
          <p:cNvGrpSpPr/>
          <p:nvPr/>
        </p:nvGrpSpPr>
        <p:grpSpPr>
          <a:xfrm>
            <a:off x="1394257" y="2061642"/>
            <a:ext cx="443845" cy="454374"/>
            <a:chOff x="3635896" y="2037782"/>
            <a:chExt cx="540000" cy="540000"/>
          </a:xfrm>
          <a:solidFill>
            <a:srgbClr val="C00000"/>
          </a:solidFill>
        </p:grpSpPr>
        <p:sp>
          <p:nvSpPr>
            <p:cNvPr id="71" name="矩形 70"/>
            <p:cNvSpPr/>
            <p:nvPr/>
          </p:nvSpPr>
          <p:spPr>
            <a:xfrm>
              <a:off x="3635896" y="2037782"/>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72" name="TextBox 45"/>
            <p:cNvSpPr txBox="1"/>
            <p:nvPr/>
          </p:nvSpPr>
          <p:spPr>
            <a:xfrm>
              <a:off x="3635896" y="2088316"/>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72</a:t>
              </a:r>
              <a:endParaRPr lang="zh-CN" altLang="en-US" sz="1800" dirty="0">
                <a:solidFill>
                  <a:schemeClr val="bg1"/>
                </a:solidFill>
                <a:latin typeface="Impact" panose="020B0806030902050204" pitchFamily="34" charset="0"/>
              </a:endParaRPr>
            </a:p>
          </p:txBody>
        </p:sp>
      </p:grpSp>
      <p:grpSp>
        <p:nvGrpSpPr>
          <p:cNvPr id="73" name="组合 72"/>
          <p:cNvGrpSpPr/>
          <p:nvPr/>
        </p:nvGrpSpPr>
        <p:grpSpPr>
          <a:xfrm>
            <a:off x="1349001" y="2709714"/>
            <a:ext cx="504056" cy="454374"/>
            <a:chOff x="3589854" y="2647819"/>
            <a:chExt cx="613255" cy="540000"/>
          </a:xfrm>
          <a:solidFill>
            <a:srgbClr val="C00000"/>
          </a:solidFill>
        </p:grpSpPr>
        <p:sp>
          <p:nvSpPr>
            <p:cNvPr id="74" name="矩形 73"/>
            <p:cNvSpPr/>
            <p:nvPr/>
          </p:nvSpPr>
          <p:spPr>
            <a:xfrm>
              <a:off x="3635896" y="2647819"/>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75" name="TextBox 45"/>
            <p:cNvSpPr txBox="1"/>
            <p:nvPr/>
          </p:nvSpPr>
          <p:spPr>
            <a:xfrm>
              <a:off x="3589854" y="2698353"/>
              <a:ext cx="613255"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73</a:t>
              </a:r>
              <a:endParaRPr lang="zh-CN" altLang="en-US" sz="1800" dirty="0">
                <a:solidFill>
                  <a:schemeClr val="bg1"/>
                </a:solidFill>
                <a:latin typeface="Impact" panose="020B0806030902050204" pitchFamily="34" charset="0"/>
              </a:endParaRPr>
            </a:p>
          </p:txBody>
        </p:sp>
      </p:grpSp>
      <p:grpSp>
        <p:nvGrpSpPr>
          <p:cNvPr id="76" name="组合 75"/>
          <p:cNvGrpSpPr/>
          <p:nvPr/>
        </p:nvGrpSpPr>
        <p:grpSpPr>
          <a:xfrm>
            <a:off x="1394257" y="3357786"/>
            <a:ext cx="443845" cy="454374"/>
            <a:chOff x="3635896" y="3257856"/>
            <a:chExt cx="540000" cy="540000"/>
          </a:xfrm>
          <a:solidFill>
            <a:srgbClr val="C00000"/>
          </a:solidFill>
        </p:grpSpPr>
        <p:sp>
          <p:nvSpPr>
            <p:cNvPr id="77" name="矩形 76"/>
            <p:cNvSpPr/>
            <p:nvPr/>
          </p:nvSpPr>
          <p:spPr>
            <a:xfrm>
              <a:off x="3635896" y="3257856"/>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78" name="TextBox 77"/>
            <p:cNvSpPr txBox="1"/>
            <p:nvPr/>
          </p:nvSpPr>
          <p:spPr>
            <a:xfrm>
              <a:off x="3635896" y="3308390"/>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74</a:t>
              </a:r>
              <a:endParaRPr lang="zh-CN" altLang="en-US" sz="1800" dirty="0">
                <a:solidFill>
                  <a:schemeClr val="bg1"/>
                </a:solidFill>
                <a:latin typeface="Impact" panose="020B0806030902050204" pitchFamily="34" charset="0"/>
              </a:endParaRPr>
            </a:p>
          </p:txBody>
        </p:sp>
      </p:grpSp>
      <p:sp>
        <p:nvSpPr>
          <p:cNvPr id="20" name="矩形 19"/>
          <p:cNvSpPr/>
          <p:nvPr/>
        </p:nvSpPr>
        <p:spPr>
          <a:xfrm>
            <a:off x="2271496" y="3995595"/>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积极促进“一带一路”国际合作。</a:t>
            </a:r>
          </a:p>
        </p:txBody>
      </p:sp>
      <p:sp>
        <p:nvSpPr>
          <p:cNvPr id="21" name="矩形 20"/>
          <p:cNvSpPr/>
          <p:nvPr/>
        </p:nvSpPr>
        <p:spPr>
          <a:xfrm>
            <a:off x="2271497" y="4636322"/>
            <a:ext cx="8222520"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加大对发展中国家特别是最不发达国家援助力度。</a:t>
            </a:r>
          </a:p>
        </p:txBody>
      </p:sp>
      <p:sp>
        <p:nvSpPr>
          <p:cNvPr id="22" name="矩形 21"/>
          <p:cNvSpPr/>
          <p:nvPr/>
        </p:nvSpPr>
        <p:spPr>
          <a:xfrm>
            <a:off x="2271497" y="5265555"/>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支持多边贸易体制，促进自由贸易区建设。</a:t>
            </a:r>
          </a:p>
        </p:txBody>
      </p:sp>
      <p:grpSp>
        <p:nvGrpSpPr>
          <p:cNvPr id="23" name="组合 22"/>
          <p:cNvGrpSpPr/>
          <p:nvPr/>
        </p:nvGrpSpPr>
        <p:grpSpPr>
          <a:xfrm>
            <a:off x="1394254" y="3969411"/>
            <a:ext cx="443845" cy="454374"/>
            <a:chOff x="3635896" y="2037782"/>
            <a:chExt cx="540000" cy="540000"/>
          </a:xfrm>
          <a:solidFill>
            <a:srgbClr val="C00000"/>
          </a:solidFill>
        </p:grpSpPr>
        <p:sp>
          <p:nvSpPr>
            <p:cNvPr id="24" name="矩形 23"/>
            <p:cNvSpPr/>
            <p:nvPr/>
          </p:nvSpPr>
          <p:spPr>
            <a:xfrm>
              <a:off x="3635896" y="2037782"/>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25" name="TextBox 45"/>
            <p:cNvSpPr txBox="1"/>
            <p:nvPr/>
          </p:nvSpPr>
          <p:spPr>
            <a:xfrm>
              <a:off x="3635896" y="2088316"/>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75</a:t>
              </a:r>
              <a:endParaRPr lang="zh-CN" altLang="en-US" sz="1800" dirty="0">
                <a:solidFill>
                  <a:schemeClr val="bg1"/>
                </a:solidFill>
                <a:latin typeface="Impact" panose="020B0806030902050204" pitchFamily="34" charset="0"/>
              </a:endParaRPr>
            </a:p>
          </p:txBody>
        </p:sp>
      </p:grpSp>
      <p:grpSp>
        <p:nvGrpSpPr>
          <p:cNvPr id="26" name="组合 25"/>
          <p:cNvGrpSpPr/>
          <p:nvPr/>
        </p:nvGrpSpPr>
        <p:grpSpPr>
          <a:xfrm>
            <a:off x="1348998" y="4617483"/>
            <a:ext cx="504056" cy="454374"/>
            <a:chOff x="3589854" y="2647819"/>
            <a:chExt cx="613255" cy="540000"/>
          </a:xfrm>
          <a:solidFill>
            <a:srgbClr val="C00000"/>
          </a:solidFill>
        </p:grpSpPr>
        <p:sp>
          <p:nvSpPr>
            <p:cNvPr id="27" name="矩形 26"/>
            <p:cNvSpPr/>
            <p:nvPr/>
          </p:nvSpPr>
          <p:spPr>
            <a:xfrm>
              <a:off x="3635896" y="2647819"/>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28" name="TextBox 45"/>
            <p:cNvSpPr txBox="1"/>
            <p:nvPr/>
          </p:nvSpPr>
          <p:spPr>
            <a:xfrm>
              <a:off x="3589854" y="2698353"/>
              <a:ext cx="613255"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76</a:t>
              </a:r>
              <a:endParaRPr lang="zh-CN" altLang="en-US" sz="1800" dirty="0">
                <a:solidFill>
                  <a:schemeClr val="bg1"/>
                </a:solidFill>
                <a:latin typeface="Impact" panose="020B0806030902050204" pitchFamily="34" charset="0"/>
              </a:endParaRPr>
            </a:p>
          </p:txBody>
        </p:sp>
      </p:grpSp>
      <p:grpSp>
        <p:nvGrpSpPr>
          <p:cNvPr id="29" name="组合 28"/>
          <p:cNvGrpSpPr/>
          <p:nvPr/>
        </p:nvGrpSpPr>
        <p:grpSpPr>
          <a:xfrm>
            <a:off x="1394254" y="5265555"/>
            <a:ext cx="443845" cy="454374"/>
            <a:chOff x="3635896" y="3257856"/>
            <a:chExt cx="540000" cy="540000"/>
          </a:xfrm>
          <a:solidFill>
            <a:srgbClr val="C00000"/>
          </a:solidFill>
        </p:grpSpPr>
        <p:sp>
          <p:nvSpPr>
            <p:cNvPr id="30" name="矩形 29"/>
            <p:cNvSpPr/>
            <p:nvPr/>
          </p:nvSpPr>
          <p:spPr>
            <a:xfrm>
              <a:off x="3635896" y="3257856"/>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31" name="TextBox 30"/>
            <p:cNvSpPr txBox="1"/>
            <p:nvPr/>
          </p:nvSpPr>
          <p:spPr>
            <a:xfrm>
              <a:off x="3635896" y="3308390"/>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77</a:t>
              </a:r>
              <a:endParaRPr lang="zh-CN" altLang="en-US" sz="1800" dirty="0">
                <a:solidFill>
                  <a:schemeClr val="bg1"/>
                </a:solidFill>
                <a:latin typeface="Impact" panose="020B0806030902050204" pitchFamily="34" charset="0"/>
              </a:endParaRPr>
            </a:p>
          </p:txBody>
        </p:sp>
      </p:grpSp>
    </p:spTree>
    <p:extLst>
      <p:ext uri="{BB962C8B-B14F-4D97-AF65-F5344CB8AC3E}">
        <p14:creationId xmlns:p14="http://schemas.microsoft.com/office/powerpoint/2010/main" val="5707683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500"/>
                                        <p:tgtEl>
                                          <p:spTgt spid="6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fade">
                                      <p:cBhvr>
                                        <p:cTn id="15" dur="500"/>
                                        <p:tgtEl>
                                          <p:spTgt spid="7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500"/>
                                        <p:tgtEl>
                                          <p:spTgt spid="7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20" grpId="0" animBg="1"/>
      <p:bldP spid="21" grpId="0" animBg="1"/>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486694" y="429096"/>
            <a:ext cx="6624736" cy="575867"/>
          </a:xfrm>
        </p:spPr>
        <p:txBody>
          <a:bodyPr>
            <a:noAutofit/>
          </a:bodyPr>
          <a:lstStyle/>
          <a:p>
            <a:pPr defTabSz="1218753" fontAlgn="base">
              <a:spcBef>
                <a:spcPct val="0"/>
              </a:spcBef>
              <a:spcAft>
                <a:spcPct val="0"/>
              </a:spcAft>
              <a:defRPr/>
            </a:pPr>
            <a:r>
              <a:rPr lang="zh-CN" altLang="en-US" sz="2800"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不断提高党的执政能力和领导水平</a:t>
            </a:r>
            <a:endParaRPr lang="zh-CN" altLang="en-US" sz="2800"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60" name="矩形 159"/>
          <p:cNvSpPr/>
          <p:nvPr/>
        </p:nvSpPr>
        <p:spPr>
          <a:xfrm>
            <a:off x="2265177" y="1433250"/>
            <a:ext cx="8222522"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7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完善和落实民主集中制的各项制度。</a:t>
            </a:r>
          </a:p>
        </p:txBody>
      </p:sp>
      <p:sp>
        <p:nvSpPr>
          <p:cNvPr id="163" name="矩形 162"/>
          <p:cNvSpPr/>
          <p:nvPr/>
        </p:nvSpPr>
        <p:spPr>
          <a:xfrm>
            <a:off x="2265177" y="1947297"/>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7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弘扬忠诚老实、公道正派、实事求是、清正廉洁等价值观。</a:t>
            </a:r>
          </a:p>
        </p:txBody>
      </p:sp>
      <p:sp>
        <p:nvSpPr>
          <p:cNvPr id="171" name="矩形 170"/>
          <p:cNvSpPr/>
          <p:nvPr/>
        </p:nvSpPr>
        <p:spPr>
          <a:xfrm>
            <a:off x="2265178" y="2478146"/>
            <a:ext cx="8222520"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7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用新时代中国特色社会主义武装全党。</a:t>
            </a:r>
          </a:p>
        </p:txBody>
      </p:sp>
      <p:sp>
        <p:nvSpPr>
          <p:cNvPr id="179" name="矩形 178"/>
          <p:cNvSpPr/>
          <p:nvPr/>
        </p:nvSpPr>
        <p:spPr>
          <a:xfrm>
            <a:off x="2265178" y="2997746"/>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7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推进“两学一做”学习教育常态化制度化。</a:t>
            </a:r>
          </a:p>
        </p:txBody>
      </p:sp>
      <p:grpSp>
        <p:nvGrpSpPr>
          <p:cNvPr id="47" name="组合 46"/>
          <p:cNvGrpSpPr/>
          <p:nvPr/>
        </p:nvGrpSpPr>
        <p:grpSpPr>
          <a:xfrm>
            <a:off x="1387935" y="1413571"/>
            <a:ext cx="443845" cy="454374"/>
            <a:chOff x="3635896" y="1427745"/>
            <a:chExt cx="540000" cy="540000"/>
          </a:xfrm>
          <a:solidFill>
            <a:srgbClr val="C00000"/>
          </a:solidFill>
        </p:grpSpPr>
        <p:sp>
          <p:nvSpPr>
            <p:cNvPr id="48" name="矩形 47"/>
            <p:cNvSpPr/>
            <p:nvPr/>
          </p:nvSpPr>
          <p:spPr>
            <a:xfrm>
              <a:off x="3635896" y="1427745"/>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49" name="TextBox 45"/>
            <p:cNvSpPr txBox="1"/>
            <p:nvPr/>
          </p:nvSpPr>
          <p:spPr>
            <a:xfrm>
              <a:off x="3635896" y="1478279"/>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78</a:t>
              </a:r>
              <a:endParaRPr lang="zh-CN" altLang="en-US" sz="1800" dirty="0">
                <a:solidFill>
                  <a:schemeClr val="bg1"/>
                </a:solidFill>
                <a:latin typeface="Impact" panose="020B0806030902050204" pitchFamily="34" charset="0"/>
              </a:endParaRPr>
            </a:p>
          </p:txBody>
        </p:sp>
      </p:grpSp>
      <p:grpSp>
        <p:nvGrpSpPr>
          <p:cNvPr id="50" name="组合 49"/>
          <p:cNvGrpSpPr/>
          <p:nvPr/>
        </p:nvGrpSpPr>
        <p:grpSpPr>
          <a:xfrm>
            <a:off x="1387935" y="1917626"/>
            <a:ext cx="443845" cy="454374"/>
            <a:chOff x="3635896" y="2037782"/>
            <a:chExt cx="540000" cy="540000"/>
          </a:xfrm>
          <a:solidFill>
            <a:srgbClr val="C00000"/>
          </a:solidFill>
        </p:grpSpPr>
        <p:sp>
          <p:nvSpPr>
            <p:cNvPr id="51" name="矩形 50"/>
            <p:cNvSpPr/>
            <p:nvPr/>
          </p:nvSpPr>
          <p:spPr>
            <a:xfrm>
              <a:off x="3635896" y="2037782"/>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52" name="TextBox 45"/>
            <p:cNvSpPr txBox="1"/>
            <p:nvPr/>
          </p:nvSpPr>
          <p:spPr>
            <a:xfrm>
              <a:off x="3635896" y="2088316"/>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79</a:t>
              </a:r>
              <a:endParaRPr lang="zh-CN" altLang="en-US" sz="1800" dirty="0">
                <a:solidFill>
                  <a:schemeClr val="bg1"/>
                </a:solidFill>
                <a:latin typeface="Impact" panose="020B0806030902050204" pitchFamily="34" charset="0"/>
              </a:endParaRPr>
            </a:p>
          </p:txBody>
        </p:sp>
      </p:grpSp>
      <p:grpSp>
        <p:nvGrpSpPr>
          <p:cNvPr id="53" name="组合 52"/>
          <p:cNvGrpSpPr/>
          <p:nvPr/>
        </p:nvGrpSpPr>
        <p:grpSpPr>
          <a:xfrm>
            <a:off x="1342679" y="2478146"/>
            <a:ext cx="504056" cy="454374"/>
            <a:chOff x="3589854" y="2647819"/>
            <a:chExt cx="613255" cy="540000"/>
          </a:xfrm>
          <a:solidFill>
            <a:srgbClr val="C00000"/>
          </a:solidFill>
        </p:grpSpPr>
        <p:sp>
          <p:nvSpPr>
            <p:cNvPr id="54" name="矩形 53"/>
            <p:cNvSpPr/>
            <p:nvPr/>
          </p:nvSpPr>
          <p:spPr>
            <a:xfrm>
              <a:off x="3635896" y="2647819"/>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55" name="TextBox 45"/>
            <p:cNvSpPr txBox="1"/>
            <p:nvPr/>
          </p:nvSpPr>
          <p:spPr>
            <a:xfrm>
              <a:off x="3589854" y="2698353"/>
              <a:ext cx="613255"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80</a:t>
              </a:r>
              <a:endParaRPr lang="zh-CN" altLang="en-US" sz="1800" dirty="0">
                <a:solidFill>
                  <a:schemeClr val="bg1"/>
                </a:solidFill>
                <a:latin typeface="Impact" panose="020B0806030902050204" pitchFamily="34" charset="0"/>
              </a:endParaRPr>
            </a:p>
          </p:txBody>
        </p:sp>
      </p:grpSp>
      <p:grpSp>
        <p:nvGrpSpPr>
          <p:cNvPr id="56" name="组合 55"/>
          <p:cNvGrpSpPr/>
          <p:nvPr/>
        </p:nvGrpSpPr>
        <p:grpSpPr>
          <a:xfrm>
            <a:off x="1387935" y="3010975"/>
            <a:ext cx="443845" cy="454374"/>
            <a:chOff x="3635896" y="3257856"/>
            <a:chExt cx="540000" cy="540000"/>
          </a:xfrm>
          <a:solidFill>
            <a:srgbClr val="C00000"/>
          </a:solidFill>
        </p:grpSpPr>
        <p:sp>
          <p:nvSpPr>
            <p:cNvPr id="57" name="矩形 56"/>
            <p:cNvSpPr/>
            <p:nvPr/>
          </p:nvSpPr>
          <p:spPr>
            <a:xfrm>
              <a:off x="3635896" y="3257856"/>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58" name="TextBox 45"/>
            <p:cNvSpPr txBox="1"/>
            <p:nvPr/>
          </p:nvSpPr>
          <p:spPr>
            <a:xfrm>
              <a:off x="3635896" y="3308391"/>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81</a:t>
              </a:r>
              <a:endParaRPr lang="zh-CN" altLang="en-US" sz="1800" dirty="0">
                <a:solidFill>
                  <a:schemeClr val="bg1"/>
                </a:solidFill>
                <a:latin typeface="Impact" panose="020B0806030902050204" pitchFamily="34" charset="0"/>
              </a:endParaRPr>
            </a:p>
          </p:txBody>
        </p:sp>
      </p:grpSp>
      <p:sp>
        <p:nvSpPr>
          <p:cNvPr id="31" name="矩形 30"/>
          <p:cNvSpPr/>
          <p:nvPr/>
        </p:nvSpPr>
        <p:spPr>
          <a:xfrm>
            <a:off x="2265173" y="3551484"/>
            <a:ext cx="8222522"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7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在全党展开“不忘初心，牢记使命”主题教育。</a:t>
            </a:r>
          </a:p>
        </p:txBody>
      </p:sp>
      <p:sp>
        <p:nvSpPr>
          <p:cNvPr id="32" name="矩形 31"/>
          <p:cNvSpPr/>
          <p:nvPr/>
        </p:nvSpPr>
        <p:spPr>
          <a:xfrm>
            <a:off x="2265173" y="4107537"/>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6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大力发现储备年轻干部，注重在基层一线和困难艰苦的地方培养锻炼年轻干部，源源不断选拔使用经过实践考验的优秀年轻干部。</a:t>
            </a:r>
          </a:p>
        </p:txBody>
      </p:sp>
      <p:sp>
        <p:nvSpPr>
          <p:cNvPr id="33" name="矩形 32"/>
          <p:cNvSpPr/>
          <p:nvPr/>
        </p:nvSpPr>
        <p:spPr>
          <a:xfrm>
            <a:off x="2265174" y="4653930"/>
            <a:ext cx="8222520"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统筹做好培养选拔女干部、少数民族干部和党外干部工作。</a:t>
            </a:r>
            <a:endParaRPr lang="zh-CN" altLang="en-US" sz="20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34" name="矩形 33"/>
          <p:cNvSpPr/>
          <p:nvPr/>
        </p:nvSpPr>
        <p:spPr>
          <a:xfrm>
            <a:off x="2265174" y="5164768"/>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6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建立激励机制和容错纠错机制，旗帜鲜明为那些敢于担当、踏实做事、不谋私利的干部撑腰鼓劲。</a:t>
            </a:r>
          </a:p>
        </p:txBody>
      </p:sp>
      <p:grpSp>
        <p:nvGrpSpPr>
          <p:cNvPr id="35" name="组合 34"/>
          <p:cNvGrpSpPr/>
          <p:nvPr/>
        </p:nvGrpSpPr>
        <p:grpSpPr>
          <a:xfrm>
            <a:off x="1387931" y="3551484"/>
            <a:ext cx="443845" cy="454374"/>
            <a:chOff x="3635896" y="1427745"/>
            <a:chExt cx="540000" cy="540000"/>
          </a:xfrm>
          <a:solidFill>
            <a:srgbClr val="C00000"/>
          </a:solidFill>
        </p:grpSpPr>
        <p:sp>
          <p:nvSpPr>
            <p:cNvPr id="36" name="矩形 35"/>
            <p:cNvSpPr/>
            <p:nvPr/>
          </p:nvSpPr>
          <p:spPr>
            <a:xfrm>
              <a:off x="3635896" y="1427745"/>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37" name="TextBox 45"/>
            <p:cNvSpPr txBox="1"/>
            <p:nvPr/>
          </p:nvSpPr>
          <p:spPr>
            <a:xfrm>
              <a:off x="3635896" y="1478280"/>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82</a:t>
              </a:r>
              <a:endParaRPr lang="zh-CN" altLang="en-US" sz="1800" dirty="0">
                <a:solidFill>
                  <a:schemeClr val="bg1"/>
                </a:solidFill>
                <a:latin typeface="Impact" panose="020B0806030902050204" pitchFamily="34" charset="0"/>
              </a:endParaRPr>
            </a:p>
          </p:txBody>
        </p:sp>
      </p:grpSp>
      <p:grpSp>
        <p:nvGrpSpPr>
          <p:cNvPr id="38" name="组合 37"/>
          <p:cNvGrpSpPr/>
          <p:nvPr/>
        </p:nvGrpSpPr>
        <p:grpSpPr>
          <a:xfrm>
            <a:off x="1387931" y="4077866"/>
            <a:ext cx="443845" cy="454374"/>
            <a:chOff x="3635896" y="2037782"/>
            <a:chExt cx="540000" cy="540000"/>
          </a:xfrm>
          <a:solidFill>
            <a:srgbClr val="C00000"/>
          </a:solidFill>
        </p:grpSpPr>
        <p:sp>
          <p:nvSpPr>
            <p:cNvPr id="39" name="矩形 38"/>
            <p:cNvSpPr/>
            <p:nvPr/>
          </p:nvSpPr>
          <p:spPr>
            <a:xfrm>
              <a:off x="3635896" y="2037782"/>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40" name="TextBox 45"/>
            <p:cNvSpPr txBox="1"/>
            <p:nvPr/>
          </p:nvSpPr>
          <p:spPr>
            <a:xfrm>
              <a:off x="3635896" y="2088316"/>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83</a:t>
              </a:r>
              <a:endParaRPr lang="zh-CN" altLang="en-US" sz="1800" dirty="0">
                <a:solidFill>
                  <a:schemeClr val="bg1"/>
                </a:solidFill>
                <a:latin typeface="Impact" panose="020B0806030902050204" pitchFamily="34" charset="0"/>
              </a:endParaRPr>
            </a:p>
          </p:txBody>
        </p:sp>
      </p:grpSp>
      <p:grpSp>
        <p:nvGrpSpPr>
          <p:cNvPr id="41" name="组合 40"/>
          <p:cNvGrpSpPr/>
          <p:nvPr/>
        </p:nvGrpSpPr>
        <p:grpSpPr>
          <a:xfrm>
            <a:off x="1342675" y="4631604"/>
            <a:ext cx="504056" cy="454374"/>
            <a:chOff x="3589854" y="2647819"/>
            <a:chExt cx="613255" cy="540000"/>
          </a:xfrm>
          <a:solidFill>
            <a:srgbClr val="C00000"/>
          </a:solidFill>
        </p:grpSpPr>
        <p:sp>
          <p:nvSpPr>
            <p:cNvPr id="42" name="矩形 41"/>
            <p:cNvSpPr/>
            <p:nvPr/>
          </p:nvSpPr>
          <p:spPr>
            <a:xfrm>
              <a:off x="3635896" y="2647819"/>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43" name="TextBox 45"/>
            <p:cNvSpPr txBox="1"/>
            <p:nvPr/>
          </p:nvSpPr>
          <p:spPr>
            <a:xfrm>
              <a:off x="3589854" y="2698353"/>
              <a:ext cx="613255"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84</a:t>
              </a:r>
              <a:endParaRPr lang="zh-CN" altLang="en-US" sz="1800" dirty="0">
                <a:solidFill>
                  <a:schemeClr val="bg1"/>
                </a:solidFill>
                <a:latin typeface="Impact" panose="020B0806030902050204" pitchFamily="34" charset="0"/>
              </a:endParaRPr>
            </a:p>
          </p:txBody>
        </p:sp>
      </p:grpSp>
      <p:grpSp>
        <p:nvGrpSpPr>
          <p:cNvPr id="44" name="组合 43"/>
          <p:cNvGrpSpPr/>
          <p:nvPr/>
        </p:nvGrpSpPr>
        <p:grpSpPr>
          <a:xfrm>
            <a:off x="1387931" y="5157986"/>
            <a:ext cx="443845" cy="454374"/>
            <a:chOff x="3635896" y="3257856"/>
            <a:chExt cx="540000" cy="540000"/>
          </a:xfrm>
          <a:solidFill>
            <a:srgbClr val="C00000"/>
          </a:solidFill>
        </p:grpSpPr>
        <p:sp>
          <p:nvSpPr>
            <p:cNvPr id="45" name="矩形 44"/>
            <p:cNvSpPr/>
            <p:nvPr/>
          </p:nvSpPr>
          <p:spPr>
            <a:xfrm>
              <a:off x="3635896" y="3257856"/>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46" name="TextBox 45"/>
            <p:cNvSpPr txBox="1"/>
            <p:nvPr/>
          </p:nvSpPr>
          <p:spPr>
            <a:xfrm>
              <a:off x="3635896" y="3308390"/>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85</a:t>
              </a:r>
              <a:endParaRPr lang="zh-CN" altLang="en-US" sz="1800" dirty="0">
                <a:solidFill>
                  <a:schemeClr val="bg1"/>
                </a:solidFill>
                <a:latin typeface="Impact" panose="020B0806030902050204" pitchFamily="34" charset="0"/>
              </a:endParaRPr>
            </a:p>
          </p:txBody>
        </p:sp>
      </p:grpSp>
      <p:sp>
        <p:nvSpPr>
          <p:cNvPr id="59" name="矩形 58"/>
          <p:cNvSpPr/>
          <p:nvPr/>
        </p:nvSpPr>
        <p:spPr>
          <a:xfrm>
            <a:off x="2265180" y="5720821"/>
            <a:ext cx="8222522"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关心爱护基层干部，主动为他们排忧解难。</a:t>
            </a:r>
          </a:p>
        </p:txBody>
      </p:sp>
      <p:sp>
        <p:nvSpPr>
          <p:cNvPr id="60" name="矩形 59"/>
          <p:cNvSpPr/>
          <p:nvPr/>
        </p:nvSpPr>
        <p:spPr>
          <a:xfrm>
            <a:off x="2265180" y="6267777"/>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着力解决一些基层党组织弱化、虚化、边缘化问题。</a:t>
            </a:r>
          </a:p>
        </p:txBody>
      </p:sp>
      <p:grpSp>
        <p:nvGrpSpPr>
          <p:cNvPr id="61" name="组合 60"/>
          <p:cNvGrpSpPr/>
          <p:nvPr/>
        </p:nvGrpSpPr>
        <p:grpSpPr>
          <a:xfrm>
            <a:off x="1387938" y="5701142"/>
            <a:ext cx="443845" cy="454374"/>
            <a:chOff x="3635896" y="1427745"/>
            <a:chExt cx="540000" cy="540000"/>
          </a:xfrm>
          <a:solidFill>
            <a:srgbClr val="C00000"/>
          </a:solidFill>
        </p:grpSpPr>
        <p:sp>
          <p:nvSpPr>
            <p:cNvPr id="62" name="矩形 61"/>
            <p:cNvSpPr/>
            <p:nvPr/>
          </p:nvSpPr>
          <p:spPr>
            <a:xfrm>
              <a:off x="3635896" y="1427745"/>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63" name="TextBox 45"/>
            <p:cNvSpPr txBox="1"/>
            <p:nvPr/>
          </p:nvSpPr>
          <p:spPr>
            <a:xfrm>
              <a:off x="3635896" y="1478280"/>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86</a:t>
              </a:r>
              <a:endParaRPr lang="zh-CN" altLang="en-US" sz="1800" dirty="0">
                <a:solidFill>
                  <a:schemeClr val="bg1"/>
                </a:solidFill>
                <a:latin typeface="Impact" panose="020B0806030902050204" pitchFamily="34" charset="0"/>
              </a:endParaRPr>
            </a:p>
          </p:txBody>
        </p:sp>
      </p:grpSp>
      <p:grpSp>
        <p:nvGrpSpPr>
          <p:cNvPr id="64" name="组合 63"/>
          <p:cNvGrpSpPr/>
          <p:nvPr/>
        </p:nvGrpSpPr>
        <p:grpSpPr>
          <a:xfrm>
            <a:off x="1387938" y="6238106"/>
            <a:ext cx="443845" cy="454374"/>
            <a:chOff x="3635896" y="2037782"/>
            <a:chExt cx="540000" cy="540000"/>
          </a:xfrm>
          <a:solidFill>
            <a:srgbClr val="C00000"/>
          </a:solidFill>
        </p:grpSpPr>
        <p:sp>
          <p:nvSpPr>
            <p:cNvPr id="65" name="矩形 64"/>
            <p:cNvSpPr/>
            <p:nvPr/>
          </p:nvSpPr>
          <p:spPr>
            <a:xfrm>
              <a:off x="3635896" y="2037782"/>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66" name="TextBox 45"/>
            <p:cNvSpPr txBox="1"/>
            <p:nvPr/>
          </p:nvSpPr>
          <p:spPr>
            <a:xfrm>
              <a:off x="3635896" y="2088317"/>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87</a:t>
              </a:r>
              <a:endParaRPr lang="zh-CN" altLang="en-US" sz="1800" dirty="0">
                <a:solidFill>
                  <a:schemeClr val="bg1"/>
                </a:solidFill>
                <a:latin typeface="Impact" panose="020B0806030902050204" pitchFamily="34" charset="0"/>
              </a:endParaRPr>
            </a:p>
          </p:txBody>
        </p:sp>
      </p:grpSp>
    </p:spTree>
    <p:extLst>
      <p:ext uri="{BB962C8B-B14F-4D97-AF65-F5344CB8AC3E}">
        <p14:creationId xmlns:p14="http://schemas.microsoft.com/office/powerpoint/2010/main" val="36678900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fade">
                                      <p:cBhvr>
                                        <p:cTn id="11" dur="500"/>
                                        <p:tgtEl>
                                          <p:spTgt spid="16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3"/>
                                        </p:tgtEl>
                                        <p:attrNameLst>
                                          <p:attrName>style.visibility</p:attrName>
                                        </p:attrNameLst>
                                      </p:cBhvr>
                                      <p:to>
                                        <p:strVal val="visible"/>
                                      </p:to>
                                    </p:set>
                                    <p:animEffect transition="in" filter="fade">
                                      <p:cBhvr>
                                        <p:cTn id="19" dur="500"/>
                                        <p:tgtEl>
                                          <p:spTgt spid="16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1"/>
                                        </p:tgtEl>
                                        <p:attrNameLst>
                                          <p:attrName>style.visibility</p:attrName>
                                        </p:attrNameLst>
                                      </p:cBhvr>
                                      <p:to>
                                        <p:strVal val="visible"/>
                                      </p:to>
                                    </p:set>
                                    <p:animEffect transition="in" filter="fade">
                                      <p:cBhvr>
                                        <p:cTn id="27" dur="500"/>
                                        <p:tgtEl>
                                          <p:spTgt spid="17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9"/>
                                        </p:tgtEl>
                                        <p:attrNameLst>
                                          <p:attrName>style.visibility</p:attrName>
                                        </p:attrNameLst>
                                      </p:cBhvr>
                                      <p:to>
                                        <p:strVal val="visible"/>
                                      </p:to>
                                    </p:set>
                                    <p:animEffect transition="in" filter="fade">
                                      <p:cBhvr>
                                        <p:cTn id="35" dur="500"/>
                                        <p:tgtEl>
                                          <p:spTgt spid="17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500"/>
                                        <p:tgtEl>
                                          <p:spTgt spid="4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fade">
                                      <p:cBhvr>
                                        <p:cTn id="71" dur="500"/>
                                        <p:tgtEl>
                                          <p:spTgt spid="61"/>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fade">
                                      <p:cBhvr>
                                        <p:cTn id="75" dur="500"/>
                                        <p:tgtEl>
                                          <p:spTgt spid="59"/>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fade">
                                      <p:cBhvr>
                                        <p:cTn id="79" dur="500"/>
                                        <p:tgtEl>
                                          <p:spTgt spid="64"/>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fade">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63" grpId="0" animBg="1"/>
      <p:bldP spid="171" grpId="0" animBg="1"/>
      <p:bldP spid="179" grpId="0" animBg="1"/>
      <p:bldP spid="31" grpId="0" animBg="1"/>
      <p:bldP spid="32" grpId="0" animBg="1"/>
      <p:bldP spid="33" grpId="0" animBg="1"/>
      <p:bldP spid="34" grpId="0" animBg="1"/>
      <p:bldP spid="59" grpId="0" animBg="1"/>
      <p:bldP spid="6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486694" y="429096"/>
            <a:ext cx="6048672" cy="575867"/>
          </a:xfrm>
        </p:spPr>
        <p:txBody>
          <a:bodyPr>
            <a:noAutofit/>
          </a:bodyPr>
          <a:lstStyle/>
          <a:p>
            <a:pPr defTabSz="1218753" fontAlgn="base">
              <a:spcBef>
                <a:spcPct val="0"/>
              </a:spcBef>
              <a:spcAft>
                <a:spcPct val="0"/>
              </a:spcAft>
              <a:defRPr/>
            </a:pPr>
            <a:r>
              <a:rPr lang="zh-CN" altLang="en-US" sz="2800"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不断提高党的执政能力和领导水平</a:t>
            </a:r>
            <a:endParaRPr lang="zh-CN" altLang="en-US" sz="2800"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60" name="矩形 159"/>
          <p:cNvSpPr/>
          <p:nvPr/>
        </p:nvSpPr>
        <p:spPr>
          <a:xfrm>
            <a:off x="2263623" y="4847628"/>
            <a:ext cx="8222522"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在市县党委建立巡查制度，加大整治群众身边腐败问题力度。</a:t>
            </a:r>
          </a:p>
        </p:txBody>
      </p:sp>
      <p:grpSp>
        <p:nvGrpSpPr>
          <p:cNvPr id="47" name="组合 46"/>
          <p:cNvGrpSpPr/>
          <p:nvPr/>
        </p:nvGrpSpPr>
        <p:grpSpPr>
          <a:xfrm>
            <a:off x="1402889" y="4843364"/>
            <a:ext cx="443845" cy="454374"/>
            <a:chOff x="3635896" y="1427745"/>
            <a:chExt cx="540000" cy="540000"/>
          </a:xfrm>
          <a:solidFill>
            <a:srgbClr val="C00000"/>
          </a:solidFill>
        </p:grpSpPr>
        <p:sp>
          <p:nvSpPr>
            <p:cNvPr id="48" name="矩形 47"/>
            <p:cNvSpPr/>
            <p:nvPr/>
          </p:nvSpPr>
          <p:spPr>
            <a:xfrm>
              <a:off x="3635896" y="1427745"/>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49" name="TextBox 45"/>
            <p:cNvSpPr txBox="1"/>
            <p:nvPr/>
          </p:nvSpPr>
          <p:spPr>
            <a:xfrm>
              <a:off x="3635896" y="1478279"/>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93</a:t>
              </a:r>
              <a:endParaRPr lang="zh-CN" altLang="en-US" sz="1800" dirty="0">
                <a:solidFill>
                  <a:schemeClr val="bg1"/>
                </a:solidFill>
                <a:latin typeface="Impact" panose="020B0806030902050204" pitchFamily="34" charset="0"/>
              </a:endParaRPr>
            </a:p>
          </p:txBody>
        </p:sp>
      </p:grpSp>
      <p:sp>
        <p:nvSpPr>
          <p:cNvPr id="59" name="矩形 58"/>
          <p:cNvSpPr/>
          <p:nvPr/>
        </p:nvSpPr>
        <p:spPr>
          <a:xfrm>
            <a:off x="2265180" y="3643171"/>
            <a:ext cx="8222522"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继续整治“四风”问题，坚决反对特权思想和特权现象。</a:t>
            </a:r>
          </a:p>
        </p:txBody>
      </p:sp>
      <p:sp>
        <p:nvSpPr>
          <p:cNvPr id="60" name="矩形 59"/>
          <p:cNvSpPr/>
          <p:nvPr/>
        </p:nvSpPr>
        <p:spPr>
          <a:xfrm>
            <a:off x="2265180" y="4251553"/>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赋予有干部管理权限的党组相应纪律处分权限</a:t>
            </a:r>
            <a:r>
              <a:rPr lang="zh-CN" altLang="en-US" sz="16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a:t>
            </a:r>
          </a:p>
        </p:txBody>
      </p:sp>
      <p:grpSp>
        <p:nvGrpSpPr>
          <p:cNvPr id="61" name="组合 60"/>
          <p:cNvGrpSpPr/>
          <p:nvPr/>
        </p:nvGrpSpPr>
        <p:grpSpPr>
          <a:xfrm>
            <a:off x="1402889" y="3623492"/>
            <a:ext cx="443845" cy="454374"/>
            <a:chOff x="3635896" y="1427745"/>
            <a:chExt cx="540000" cy="540000"/>
          </a:xfrm>
          <a:solidFill>
            <a:srgbClr val="C00000"/>
          </a:solidFill>
        </p:grpSpPr>
        <p:sp>
          <p:nvSpPr>
            <p:cNvPr id="62" name="矩形 61"/>
            <p:cNvSpPr/>
            <p:nvPr/>
          </p:nvSpPr>
          <p:spPr>
            <a:xfrm>
              <a:off x="3635896" y="1427745"/>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63" name="TextBox 45"/>
            <p:cNvSpPr txBox="1"/>
            <p:nvPr/>
          </p:nvSpPr>
          <p:spPr>
            <a:xfrm>
              <a:off x="3635896" y="1478280"/>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91</a:t>
              </a:r>
              <a:endParaRPr lang="zh-CN" altLang="en-US" sz="1800" dirty="0">
                <a:solidFill>
                  <a:schemeClr val="bg1"/>
                </a:solidFill>
                <a:latin typeface="Impact" panose="020B0806030902050204" pitchFamily="34" charset="0"/>
              </a:endParaRPr>
            </a:p>
          </p:txBody>
        </p:sp>
      </p:grpSp>
      <p:grpSp>
        <p:nvGrpSpPr>
          <p:cNvPr id="64" name="组合 63"/>
          <p:cNvGrpSpPr/>
          <p:nvPr/>
        </p:nvGrpSpPr>
        <p:grpSpPr>
          <a:xfrm>
            <a:off x="1387938" y="4221882"/>
            <a:ext cx="443845" cy="454374"/>
            <a:chOff x="3635896" y="2037782"/>
            <a:chExt cx="540000" cy="540000"/>
          </a:xfrm>
          <a:solidFill>
            <a:srgbClr val="C00000"/>
          </a:solidFill>
        </p:grpSpPr>
        <p:sp>
          <p:nvSpPr>
            <p:cNvPr id="65" name="矩形 64"/>
            <p:cNvSpPr/>
            <p:nvPr/>
          </p:nvSpPr>
          <p:spPr>
            <a:xfrm>
              <a:off x="3635896" y="2037782"/>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66" name="TextBox 45"/>
            <p:cNvSpPr txBox="1"/>
            <p:nvPr/>
          </p:nvSpPr>
          <p:spPr>
            <a:xfrm>
              <a:off x="3635896" y="2088317"/>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92</a:t>
              </a:r>
              <a:endParaRPr lang="zh-CN" altLang="en-US" sz="1800" dirty="0">
                <a:solidFill>
                  <a:schemeClr val="bg1"/>
                </a:solidFill>
                <a:latin typeface="Impact" panose="020B0806030902050204" pitchFamily="34" charset="0"/>
              </a:endParaRPr>
            </a:p>
          </p:txBody>
        </p:sp>
      </p:grpSp>
      <p:sp>
        <p:nvSpPr>
          <p:cNvPr id="67" name="矩形 66"/>
          <p:cNvSpPr/>
          <p:nvPr/>
        </p:nvSpPr>
        <p:spPr>
          <a:xfrm>
            <a:off x="2271499" y="1871802"/>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6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畅通党员参与党内事务、监督党的组织和干部、向上级党组织提出意见和建议的渠道。</a:t>
            </a:r>
          </a:p>
        </p:txBody>
      </p:sp>
      <p:sp>
        <p:nvSpPr>
          <p:cNvPr id="68" name="矩形 67"/>
          <p:cNvSpPr/>
          <p:nvPr/>
        </p:nvSpPr>
        <p:spPr>
          <a:xfrm>
            <a:off x="2271500" y="2464019"/>
            <a:ext cx="8222520"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6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注重从产业员工、青年农民、高知识群体中和在非公有制经济组织、社会组织中发展党员。</a:t>
            </a:r>
          </a:p>
        </p:txBody>
      </p:sp>
      <p:sp>
        <p:nvSpPr>
          <p:cNvPr id="69" name="矩形 68"/>
          <p:cNvSpPr/>
          <p:nvPr/>
        </p:nvSpPr>
        <p:spPr>
          <a:xfrm>
            <a:off x="2271500" y="3047428"/>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稳妥有序开展不合格党员组织处置工作。</a:t>
            </a:r>
          </a:p>
        </p:txBody>
      </p:sp>
      <p:grpSp>
        <p:nvGrpSpPr>
          <p:cNvPr id="70" name="组合 69"/>
          <p:cNvGrpSpPr/>
          <p:nvPr/>
        </p:nvGrpSpPr>
        <p:grpSpPr>
          <a:xfrm>
            <a:off x="1394257" y="1845618"/>
            <a:ext cx="443845" cy="454374"/>
            <a:chOff x="3635896" y="2037782"/>
            <a:chExt cx="540000" cy="540000"/>
          </a:xfrm>
          <a:solidFill>
            <a:srgbClr val="C00000"/>
          </a:solidFill>
        </p:grpSpPr>
        <p:sp>
          <p:nvSpPr>
            <p:cNvPr id="71" name="矩形 70"/>
            <p:cNvSpPr/>
            <p:nvPr/>
          </p:nvSpPr>
          <p:spPr>
            <a:xfrm>
              <a:off x="3635896" y="2037782"/>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72" name="TextBox 45"/>
            <p:cNvSpPr txBox="1"/>
            <p:nvPr/>
          </p:nvSpPr>
          <p:spPr>
            <a:xfrm>
              <a:off x="3635896" y="2088316"/>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88</a:t>
              </a:r>
              <a:endParaRPr lang="zh-CN" altLang="en-US" sz="1800" dirty="0">
                <a:solidFill>
                  <a:schemeClr val="bg1"/>
                </a:solidFill>
                <a:latin typeface="Impact" panose="020B0806030902050204" pitchFamily="34" charset="0"/>
              </a:endParaRPr>
            </a:p>
          </p:txBody>
        </p:sp>
      </p:grpSp>
      <p:grpSp>
        <p:nvGrpSpPr>
          <p:cNvPr id="73" name="组合 72"/>
          <p:cNvGrpSpPr/>
          <p:nvPr/>
        </p:nvGrpSpPr>
        <p:grpSpPr>
          <a:xfrm>
            <a:off x="1349001" y="2445180"/>
            <a:ext cx="504056" cy="454374"/>
            <a:chOff x="3589854" y="2647819"/>
            <a:chExt cx="613255" cy="540000"/>
          </a:xfrm>
          <a:solidFill>
            <a:srgbClr val="C00000"/>
          </a:solidFill>
        </p:grpSpPr>
        <p:sp>
          <p:nvSpPr>
            <p:cNvPr id="74" name="矩形 73"/>
            <p:cNvSpPr/>
            <p:nvPr/>
          </p:nvSpPr>
          <p:spPr>
            <a:xfrm>
              <a:off x="3635896" y="2647819"/>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75" name="TextBox 45"/>
            <p:cNvSpPr txBox="1"/>
            <p:nvPr/>
          </p:nvSpPr>
          <p:spPr>
            <a:xfrm>
              <a:off x="3589854" y="2698353"/>
              <a:ext cx="613255"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89</a:t>
              </a:r>
              <a:endParaRPr lang="zh-CN" altLang="en-US" sz="1800" dirty="0">
                <a:solidFill>
                  <a:schemeClr val="bg1"/>
                </a:solidFill>
                <a:latin typeface="Impact" panose="020B0806030902050204" pitchFamily="34" charset="0"/>
              </a:endParaRPr>
            </a:p>
          </p:txBody>
        </p:sp>
      </p:grpSp>
      <p:grpSp>
        <p:nvGrpSpPr>
          <p:cNvPr id="76" name="组合 75"/>
          <p:cNvGrpSpPr/>
          <p:nvPr/>
        </p:nvGrpSpPr>
        <p:grpSpPr>
          <a:xfrm>
            <a:off x="1394257" y="3047428"/>
            <a:ext cx="443845" cy="454374"/>
            <a:chOff x="3635896" y="3257856"/>
            <a:chExt cx="540000" cy="540000"/>
          </a:xfrm>
          <a:solidFill>
            <a:srgbClr val="C00000"/>
          </a:solidFill>
        </p:grpSpPr>
        <p:sp>
          <p:nvSpPr>
            <p:cNvPr id="77" name="矩形 76"/>
            <p:cNvSpPr/>
            <p:nvPr/>
          </p:nvSpPr>
          <p:spPr>
            <a:xfrm>
              <a:off x="3635896" y="3257856"/>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78" name="TextBox 77"/>
            <p:cNvSpPr txBox="1"/>
            <p:nvPr/>
          </p:nvSpPr>
          <p:spPr>
            <a:xfrm>
              <a:off x="3635896" y="3308390"/>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90</a:t>
              </a:r>
              <a:endParaRPr lang="zh-CN" altLang="en-US" sz="1800" dirty="0">
                <a:solidFill>
                  <a:schemeClr val="bg1"/>
                </a:solidFill>
                <a:latin typeface="Impact" panose="020B0806030902050204" pitchFamily="34" charset="0"/>
              </a:endParaRPr>
            </a:p>
          </p:txBody>
        </p:sp>
      </p:grpSp>
      <p:sp>
        <p:nvSpPr>
          <p:cNvPr id="27" name="矩形 26"/>
          <p:cNvSpPr/>
          <p:nvPr/>
        </p:nvSpPr>
        <p:spPr>
          <a:xfrm>
            <a:off x="2265172" y="5446018"/>
            <a:ext cx="8222522"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推进反腐败国家立法。</a:t>
            </a:r>
          </a:p>
        </p:txBody>
      </p:sp>
      <p:grpSp>
        <p:nvGrpSpPr>
          <p:cNvPr id="28" name="组合 27"/>
          <p:cNvGrpSpPr/>
          <p:nvPr/>
        </p:nvGrpSpPr>
        <p:grpSpPr>
          <a:xfrm>
            <a:off x="1389486" y="5446018"/>
            <a:ext cx="443845" cy="454374"/>
            <a:chOff x="3635896" y="1427745"/>
            <a:chExt cx="540000" cy="540000"/>
          </a:xfrm>
          <a:solidFill>
            <a:srgbClr val="C00000"/>
          </a:solidFill>
        </p:grpSpPr>
        <p:sp>
          <p:nvSpPr>
            <p:cNvPr id="29" name="矩形 28"/>
            <p:cNvSpPr/>
            <p:nvPr/>
          </p:nvSpPr>
          <p:spPr>
            <a:xfrm>
              <a:off x="3635896" y="1427745"/>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30" name="TextBox 45"/>
            <p:cNvSpPr txBox="1"/>
            <p:nvPr/>
          </p:nvSpPr>
          <p:spPr>
            <a:xfrm>
              <a:off x="3635896" y="1478279"/>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94</a:t>
              </a:r>
              <a:endParaRPr lang="zh-CN" altLang="en-US" sz="1800" dirty="0">
                <a:solidFill>
                  <a:schemeClr val="bg1"/>
                </a:solidFill>
                <a:latin typeface="Impact" panose="020B0806030902050204" pitchFamily="34" charset="0"/>
              </a:endParaRPr>
            </a:p>
          </p:txBody>
        </p:sp>
      </p:grpSp>
    </p:spTree>
    <p:extLst>
      <p:ext uri="{BB962C8B-B14F-4D97-AF65-F5344CB8AC3E}">
        <p14:creationId xmlns:p14="http://schemas.microsoft.com/office/powerpoint/2010/main" val="11112483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500"/>
                                        <p:tgtEl>
                                          <p:spTgt spid="6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fade">
                                      <p:cBhvr>
                                        <p:cTn id="15" dur="500"/>
                                        <p:tgtEl>
                                          <p:spTgt spid="7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500"/>
                                        <p:tgtEl>
                                          <p:spTgt spid="7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60"/>
                                        </p:tgtEl>
                                        <p:attrNameLst>
                                          <p:attrName>style.visibility</p:attrName>
                                        </p:attrNameLst>
                                      </p:cBhvr>
                                      <p:to>
                                        <p:strVal val="visible"/>
                                      </p:to>
                                    </p:set>
                                    <p:animEffect transition="in" filter="fade">
                                      <p:cBhvr>
                                        <p:cTn id="51" dur="500"/>
                                        <p:tgtEl>
                                          <p:spTgt spid="16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59" grpId="0" animBg="1"/>
      <p:bldP spid="60" grpId="0" animBg="1"/>
      <p:bldP spid="67" grpId="0" animBg="1"/>
      <p:bldP spid="68" grpId="0" animBg="1"/>
      <p:bldP spid="69" grpId="0" animBg="1"/>
      <p:bldP spid="2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486694" y="429096"/>
            <a:ext cx="6408712" cy="575867"/>
          </a:xfrm>
        </p:spPr>
        <p:txBody>
          <a:bodyPr>
            <a:noAutofit/>
          </a:bodyPr>
          <a:lstStyle/>
          <a:p>
            <a:pPr defTabSz="1218753" fontAlgn="base">
              <a:spcBef>
                <a:spcPct val="0"/>
              </a:spcBef>
              <a:spcAft>
                <a:spcPct val="0"/>
              </a:spcAft>
              <a:defRPr/>
            </a:pPr>
            <a:r>
              <a:rPr lang="zh-CN" altLang="en-US" sz="2800"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不断提高党的执政能力和领导水平</a:t>
            </a:r>
          </a:p>
        </p:txBody>
      </p:sp>
      <p:sp>
        <p:nvSpPr>
          <p:cNvPr id="67" name="矩形 66"/>
          <p:cNvSpPr/>
          <p:nvPr/>
        </p:nvSpPr>
        <p:spPr>
          <a:xfrm>
            <a:off x="2271499" y="2087826"/>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建设覆盖纪检监察系统的检举举报平台。</a:t>
            </a:r>
          </a:p>
        </p:txBody>
      </p:sp>
      <p:sp>
        <p:nvSpPr>
          <p:cNvPr id="68" name="矩形 67"/>
          <p:cNvSpPr/>
          <p:nvPr/>
        </p:nvSpPr>
        <p:spPr>
          <a:xfrm>
            <a:off x="2271500" y="2728553"/>
            <a:ext cx="8222520"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深化国家监察体制改革，将试点工作在全国推开。</a:t>
            </a:r>
          </a:p>
        </p:txBody>
      </p:sp>
      <p:sp>
        <p:nvSpPr>
          <p:cNvPr id="69" name="矩形 68"/>
          <p:cNvSpPr/>
          <p:nvPr/>
        </p:nvSpPr>
        <p:spPr>
          <a:xfrm>
            <a:off x="2271500" y="3357786"/>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组建国家、省、市、县监察委员会，同党的纪律检查机关合署办公。</a:t>
            </a:r>
          </a:p>
        </p:txBody>
      </p:sp>
      <p:grpSp>
        <p:nvGrpSpPr>
          <p:cNvPr id="70" name="组合 69"/>
          <p:cNvGrpSpPr/>
          <p:nvPr/>
        </p:nvGrpSpPr>
        <p:grpSpPr>
          <a:xfrm>
            <a:off x="1394257" y="2061642"/>
            <a:ext cx="443845" cy="454374"/>
            <a:chOff x="3635896" y="2037782"/>
            <a:chExt cx="540000" cy="540000"/>
          </a:xfrm>
          <a:solidFill>
            <a:srgbClr val="C00000"/>
          </a:solidFill>
        </p:grpSpPr>
        <p:sp>
          <p:nvSpPr>
            <p:cNvPr id="71" name="矩形 70"/>
            <p:cNvSpPr/>
            <p:nvPr/>
          </p:nvSpPr>
          <p:spPr>
            <a:xfrm>
              <a:off x="3635896" y="2037782"/>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72" name="TextBox 45"/>
            <p:cNvSpPr txBox="1"/>
            <p:nvPr/>
          </p:nvSpPr>
          <p:spPr>
            <a:xfrm>
              <a:off x="3635896" y="2088316"/>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95</a:t>
              </a:r>
              <a:endParaRPr lang="zh-CN" altLang="en-US" sz="1800" dirty="0">
                <a:solidFill>
                  <a:schemeClr val="bg1"/>
                </a:solidFill>
                <a:latin typeface="Impact" panose="020B0806030902050204" pitchFamily="34" charset="0"/>
              </a:endParaRPr>
            </a:p>
          </p:txBody>
        </p:sp>
      </p:grpSp>
      <p:grpSp>
        <p:nvGrpSpPr>
          <p:cNvPr id="73" name="组合 72"/>
          <p:cNvGrpSpPr/>
          <p:nvPr/>
        </p:nvGrpSpPr>
        <p:grpSpPr>
          <a:xfrm>
            <a:off x="1349001" y="2709714"/>
            <a:ext cx="504056" cy="454374"/>
            <a:chOff x="3589854" y="2647819"/>
            <a:chExt cx="613255" cy="540000"/>
          </a:xfrm>
          <a:solidFill>
            <a:srgbClr val="C00000"/>
          </a:solidFill>
        </p:grpSpPr>
        <p:sp>
          <p:nvSpPr>
            <p:cNvPr id="74" name="矩形 73"/>
            <p:cNvSpPr/>
            <p:nvPr/>
          </p:nvSpPr>
          <p:spPr>
            <a:xfrm>
              <a:off x="3635896" y="2647819"/>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75" name="TextBox 45"/>
            <p:cNvSpPr txBox="1"/>
            <p:nvPr/>
          </p:nvSpPr>
          <p:spPr>
            <a:xfrm>
              <a:off x="3589854" y="2698353"/>
              <a:ext cx="613255"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96</a:t>
              </a:r>
              <a:endParaRPr lang="zh-CN" altLang="en-US" sz="1800" dirty="0">
                <a:solidFill>
                  <a:schemeClr val="bg1"/>
                </a:solidFill>
                <a:latin typeface="Impact" panose="020B0806030902050204" pitchFamily="34" charset="0"/>
              </a:endParaRPr>
            </a:p>
          </p:txBody>
        </p:sp>
      </p:grpSp>
      <p:grpSp>
        <p:nvGrpSpPr>
          <p:cNvPr id="76" name="组合 75"/>
          <p:cNvGrpSpPr/>
          <p:nvPr/>
        </p:nvGrpSpPr>
        <p:grpSpPr>
          <a:xfrm>
            <a:off x="1394257" y="3357786"/>
            <a:ext cx="443845" cy="454374"/>
            <a:chOff x="3635896" y="3257856"/>
            <a:chExt cx="540000" cy="540000"/>
          </a:xfrm>
          <a:solidFill>
            <a:srgbClr val="C00000"/>
          </a:solidFill>
        </p:grpSpPr>
        <p:sp>
          <p:nvSpPr>
            <p:cNvPr id="77" name="矩形 76"/>
            <p:cNvSpPr/>
            <p:nvPr/>
          </p:nvSpPr>
          <p:spPr>
            <a:xfrm>
              <a:off x="3635896" y="3257856"/>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78" name="TextBox 77"/>
            <p:cNvSpPr txBox="1"/>
            <p:nvPr/>
          </p:nvSpPr>
          <p:spPr>
            <a:xfrm>
              <a:off x="3635896" y="3308390"/>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97</a:t>
              </a:r>
              <a:endParaRPr lang="zh-CN" altLang="en-US" sz="1800" dirty="0">
                <a:solidFill>
                  <a:schemeClr val="bg1"/>
                </a:solidFill>
                <a:latin typeface="Impact" panose="020B0806030902050204" pitchFamily="34" charset="0"/>
              </a:endParaRPr>
            </a:p>
          </p:txBody>
        </p:sp>
      </p:grpSp>
      <p:sp>
        <p:nvSpPr>
          <p:cNvPr id="20" name="矩形 19"/>
          <p:cNvSpPr/>
          <p:nvPr/>
        </p:nvSpPr>
        <p:spPr>
          <a:xfrm>
            <a:off x="2271496" y="3995595"/>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6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制定国家监察法，依法赋予监察委员会职责权限和调查手段，用留置取代“两规”措施。</a:t>
            </a:r>
          </a:p>
        </p:txBody>
      </p:sp>
      <p:sp>
        <p:nvSpPr>
          <p:cNvPr id="21" name="矩形 20"/>
          <p:cNvSpPr/>
          <p:nvPr/>
        </p:nvSpPr>
        <p:spPr>
          <a:xfrm>
            <a:off x="2271497" y="4636322"/>
            <a:ext cx="8222520"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改革审计管理体制，完善统计体制。</a:t>
            </a:r>
          </a:p>
        </p:txBody>
      </p:sp>
      <p:sp>
        <p:nvSpPr>
          <p:cNvPr id="22" name="矩形 21"/>
          <p:cNvSpPr/>
          <p:nvPr/>
        </p:nvSpPr>
        <p:spPr>
          <a:xfrm>
            <a:off x="2271497" y="5265555"/>
            <a:ext cx="8222524" cy="45437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defTabSz="914400"/>
            <a:r>
              <a:rPr lang="zh-CN" altLang="en-US" sz="1800"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建立马克思主义学习型政党，推动建设学习大国。</a:t>
            </a:r>
          </a:p>
        </p:txBody>
      </p:sp>
      <p:grpSp>
        <p:nvGrpSpPr>
          <p:cNvPr id="23" name="组合 22"/>
          <p:cNvGrpSpPr/>
          <p:nvPr/>
        </p:nvGrpSpPr>
        <p:grpSpPr>
          <a:xfrm>
            <a:off x="1394254" y="3969411"/>
            <a:ext cx="443845" cy="454374"/>
            <a:chOff x="3635896" y="2037782"/>
            <a:chExt cx="540000" cy="540000"/>
          </a:xfrm>
          <a:solidFill>
            <a:srgbClr val="C00000"/>
          </a:solidFill>
        </p:grpSpPr>
        <p:sp>
          <p:nvSpPr>
            <p:cNvPr id="24" name="矩形 23"/>
            <p:cNvSpPr/>
            <p:nvPr/>
          </p:nvSpPr>
          <p:spPr>
            <a:xfrm>
              <a:off x="3635896" y="2037782"/>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25" name="TextBox 45"/>
            <p:cNvSpPr txBox="1"/>
            <p:nvPr/>
          </p:nvSpPr>
          <p:spPr>
            <a:xfrm>
              <a:off x="3635896" y="2088316"/>
              <a:ext cx="540000"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98</a:t>
              </a:r>
              <a:endParaRPr lang="zh-CN" altLang="en-US" sz="1800" dirty="0">
                <a:solidFill>
                  <a:schemeClr val="bg1"/>
                </a:solidFill>
                <a:latin typeface="Impact" panose="020B0806030902050204" pitchFamily="34" charset="0"/>
              </a:endParaRPr>
            </a:p>
          </p:txBody>
        </p:sp>
      </p:grpSp>
      <p:grpSp>
        <p:nvGrpSpPr>
          <p:cNvPr id="26" name="组合 25"/>
          <p:cNvGrpSpPr/>
          <p:nvPr/>
        </p:nvGrpSpPr>
        <p:grpSpPr>
          <a:xfrm>
            <a:off x="1348998" y="4617483"/>
            <a:ext cx="504056" cy="454374"/>
            <a:chOff x="3589854" y="2647819"/>
            <a:chExt cx="613255" cy="540000"/>
          </a:xfrm>
          <a:solidFill>
            <a:srgbClr val="C00000"/>
          </a:solidFill>
        </p:grpSpPr>
        <p:sp>
          <p:nvSpPr>
            <p:cNvPr id="27" name="矩形 26"/>
            <p:cNvSpPr/>
            <p:nvPr/>
          </p:nvSpPr>
          <p:spPr>
            <a:xfrm>
              <a:off x="3635896" y="2647819"/>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28" name="TextBox 45"/>
            <p:cNvSpPr txBox="1"/>
            <p:nvPr/>
          </p:nvSpPr>
          <p:spPr>
            <a:xfrm>
              <a:off x="3589854" y="2698353"/>
              <a:ext cx="613255"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99</a:t>
              </a:r>
              <a:endParaRPr lang="zh-CN" altLang="en-US" sz="1800" dirty="0">
                <a:solidFill>
                  <a:schemeClr val="bg1"/>
                </a:solidFill>
                <a:latin typeface="Impact" panose="020B0806030902050204" pitchFamily="34" charset="0"/>
              </a:endParaRPr>
            </a:p>
          </p:txBody>
        </p:sp>
      </p:grpSp>
      <p:grpSp>
        <p:nvGrpSpPr>
          <p:cNvPr id="29" name="组合 28"/>
          <p:cNvGrpSpPr/>
          <p:nvPr/>
        </p:nvGrpSpPr>
        <p:grpSpPr>
          <a:xfrm>
            <a:off x="1342678" y="5265555"/>
            <a:ext cx="524488" cy="454374"/>
            <a:chOff x="3573149" y="3257856"/>
            <a:chExt cx="638114" cy="540000"/>
          </a:xfrm>
          <a:solidFill>
            <a:srgbClr val="C00000"/>
          </a:solidFill>
        </p:grpSpPr>
        <p:sp>
          <p:nvSpPr>
            <p:cNvPr id="30" name="矩形 29"/>
            <p:cNvSpPr/>
            <p:nvPr/>
          </p:nvSpPr>
          <p:spPr>
            <a:xfrm>
              <a:off x="3635896" y="3257856"/>
              <a:ext cx="540000" cy="54000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31" name="TextBox 30"/>
            <p:cNvSpPr txBox="1"/>
            <p:nvPr/>
          </p:nvSpPr>
          <p:spPr>
            <a:xfrm>
              <a:off x="3573149" y="3308390"/>
              <a:ext cx="638114" cy="438932"/>
            </a:xfrm>
            <a:prstGeom prst="rect">
              <a:avLst/>
            </a:prstGeom>
            <a:noFill/>
          </p:spPr>
          <p:txBody>
            <a:bodyPr wrap="square" rtlCol="0" anchor="ctr" anchorCtr="0">
              <a:spAutoFit/>
            </a:bodyPr>
            <a:lstStyle/>
            <a:p>
              <a:pPr algn="ctr"/>
              <a:r>
                <a:rPr lang="en-US" altLang="zh-CN" sz="1800" dirty="0" smtClean="0">
                  <a:solidFill>
                    <a:schemeClr val="bg1"/>
                  </a:solidFill>
                  <a:latin typeface="Impact" panose="020B0806030902050204" pitchFamily="34" charset="0"/>
                </a:rPr>
                <a:t>100</a:t>
              </a:r>
              <a:endParaRPr lang="zh-CN" altLang="en-US" sz="1800" dirty="0">
                <a:solidFill>
                  <a:schemeClr val="bg1"/>
                </a:solidFill>
                <a:latin typeface="Impact" panose="020B0806030902050204" pitchFamily="34" charset="0"/>
              </a:endParaRPr>
            </a:p>
          </p:txBody>
        </p:sp>
      </p:grpSp>
    </p:spTree>
    <p:extLst>
      <p:ext uri="{BB962C8B-B14F-4D97-AF65-F5344CB8AC3E}">
        <p14:creationId xmlns:p14="http://schemas.microsoft.com/office/powerpoint/2010/main" val="26781967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500"/>
                                        <p:tgtEl>
                                          <p:spTgt spid="6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fade">
                                      <p:cBhvr>
                                        <p:cTn id="15" dur="500"/>
                                        <p:tgtEl>
                                          <p:spTgt spid="7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500"/>
                                        <p:tgtEl>
                                          <p:spTgt spid="7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标题 4"/>
          <p:cNvSpPr txBox="1">
            <a:spLocks/>
          </p:cNvSpPr>
          <p:nvPr/>
        </p:nvSpPr>
        <p:spPr>
          <a:xfrm>
            <a:off x="2047822" y="2330239"/>
            <a:ext cx="7863808" cy="2344668"/>
          </a:xfrm>
          <a:prstGeom prst="rect">
            <a:avLst/>
          </a:prstGeom>
        </p:spPr>
        <p:txBody>
          <a:bodyPr vert="horz" lIns="121873" tIns="60936" rIns="121873" bIns="6093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8753" fontAlgn="base">
              <a:spcAft>
                <a:spcPct val="0"/>
              </a:spcAft>
              <a:defRPr/>
            </a:pPr>
            <a:r>
              <a:rPr lang="zh-CN" altLang="en-US" sz="5400"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reflection blurRad="6350" stA="55000" endA="300" endPos="45500" dir="5400000" sy="-100000" algn="bl" rotWithShape="0"/>
                </a:effectLst>
                <a:latin typeface="微软雅黑" pitchFamily="34" charset="-122"/>
                <a:ea typeface="微软雅黑" pitchFamily="34" charset="-122"/>
                <a:cs typeface="+mn-cs"/>
              </a:rPr>
              <a:t>实现中华民族伟大复兴</a:t>
            </a:r>
            <a:endParaRPr lang="zh-CN" altLang="en-US" sz="5400" b="1"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reflection blurRad="6350" stA="55000" endA="300" endPos="45500" dir="5400000" sy="-100000" algn="bl" rotWithShape="0"/>
              </a:effectLst>
              <a:latin typeface="微软雅黑" pitchFamily="34" charset="-122"/>
              <a:ea typeface="微软雅黑" pitchFamily="34" charset="-122"/>
              <a:cs typeface="+mn-cs"/>
            </a:endParaRPr>
          </a:p>
        </p:txBody>
      </p:sp>
      <p:pic>
        <p:nvPicPr>
          <p:cNvPr id="114" name="Picture 272" descr="红旗底条"/>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7000"/>
                    </a14:imgEffect>
                  </a14:imgLayer>
                </a14:imgProps>
              </a:ext>
              <a:ext uri="{28A0092B-C50C-407E-A947-70E740481C1C}">
                <a14:useLocalDpi xmlns:a14="http://schemas.microsoft.com/office/drawing/2010/main"/>
              </a:ext>
            </a:extLst>
          </a:blip>
          <a:srcRect/>
          <a:stretch>
            <a:fillRect/>
          </a:stretch>
        </p:blipFill>
        <p:spPr bwMode="auto">
          <a:xfrm>
            <a:off x="-61915" y="5512575"/>
            <a:ext cx="13472475" cy="134701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2" descr="红鸟"/>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bright="100000" contrast="50000"/>
                    </a14:imgEffect>
                  </a14:imgLayer>
                </a14:imgProps>
              </a:ext>
              <a:ext uri="{28A0092B-C50C-407E-A947-70E740481C1C}">
                <a14:useLocalDpi xmlns:a14="http://schemas.microsoft.com/office/drawing/2010/main"/>
              </a:ext>
            </a:extLst>
          </a:blip>
          <a:srcRect/>
          <a:stretch>
            <a:fillRect/>
          </a:stretch>
        </p:blipFill>
        <p:spPr bwMode="auto">
          <a:xfrm>
            <a:off x="7965541" y="1620975"/>
            <a:ext cx="1111617" cy="70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3" descr="红鸟"/>
          <p:cNvPicPr>
            <a:picLocks noChangeAspect="1" noChangeArrowheads="1"/>
          </p:cNvPicPr>
          <p:nvPr/>
        </p:nvPicPr>
        <p:blipFill>
          <a:blip r:embed="rId7" cstate="screen">
            <a:extLst>
              <a:ext uri="{BEBA8EAE-BF5A-486C-A8C5-ECC9F3942E4B}">
                <a14:imgProps xmlns:a14="http://schemas.microsoft.com/office/drawing/2010/main">
                  <a14:imgLayer r:embed="rId8">
                    <a14:imgEffect>
                      <a14:brightnessContrast bright="100000" contrast="40000"/>
                    </a14:imgEffect>
                  </a14:imgLayer>
                </a14:imgProps>
              </a:ext>
              <a:ext uri="{28A0092B-C50C-407E-A947-70E740481C1C}">
                <a14:useLocalDpi xmlns:a14="http://schemas.microsoft.com/office/drawing/2010/main"/>
              </a:ext>
            </a:extLst>
          </a:blip>
          <a:srcRect b="-8168"/>
          <a:stretch>
            <a:fillRect/>
          </a:stretch>
        </p:blipFill>
        <p:spPr bwMode="auto">
          <a:xfrm>
            <a:off x="8832001" y="1326990"/>
            <a:ext cx="1046738" cy="62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组合 10"/>
          <p:cNvGrpSpPr/>
          <p:nvPr/>
        </p:nvGrpSpPr>
        <p:grpSpPr>
          <a:xfrm>
            <a:off x="3111374" y="765498"/>
            <a:ext cx="4608512" cy="2030085"/>
            <a:chOff x="3322421" y="636852"/>
            <a:chExt cx="2579730" cy="1368159"/>
          </a:xfrm>
        </p:grpSpPr>
        <p:grpSp>
          <p:nvGrpSpPr>
            <p:cNvPr id="12" name="组合 11"/>
            <p:cNvGrpSpPr/>
            <p:nvPr/>
          </p:nvGrpSpPr>
          <p:grpSpPr>
            <a:xfrm>
              <a:off x="4029674" y="1031216"/>
              <a:ext cx="1872477" cy="579429"/>
              <a:chOff x="488314" y="1925384"/>
              <a:chExt cx="1713134" cy="409592"/>
            </a:xfrm>
          </p:grpSpPr>
          <p:pic>
            <p:nvPicPr>
              <p:cNvPr id="14" name="图片 13"/>
              <p:cNvPicPr>
                <a:picLocks noChangeAspect="1"/>
              </p:cNvPicPr>
              <p:nvPr/>
            </p:nvPicPr>
            <p:blipFill>
              <a:blip r:embed="rId9">
                <a:extLst>
                  <a:ext uri="{28A0092B-C50C-407E-A947-70E740481C1C}">
                    <a14:useLocalDpi xmlns:a14="http://schemas.microsoft.com/office/drawing/2010/main"/>
                  </a:ext>
                </a:extLst>
              </a:blip>
              <a:stretch>
                <a:fillRect/>
              </a:stretch>
            </p:blipFill>
            <p:spPr>
              <a:xfrm flipH="1">
                <a:off x="488314" y="1925384"/>
                <a:ext cx="1713134" cy="409592"/>
              </a:xfrm>
              <a:prstGeom prst="rect">
                <a:avLst/>
              </a:prstGeom>
              <a:effectLst>
                <a:outerShdw blurRad="50800" dist="38100" dir="2700000" algn="tl" rotWithShape="0">
                  <a:prstClr val="black">
                    <a:alpha val="40000"/>
                  </a:prstClr>
                </a:outerShdw>
                <a:reflection blurRad="6350" stA="77000" endPos="42000" dir="5400000" sy="-100000" algn="bl" rotWithShape="0"/>
              </a:effectLst>
            </p:spPr>
          </p:pic>
          <p:sp>
            <p:nvSpPr>
              <p:cNvPr id="15" name="矩形 14"/>
              <p:cNvSpPr/>
              <p:nvPr/>
            </p:nvSpPr>
            <p:spPr>
              <a:xfrm>
                <a:off x="704004" y="1975419"/>
                <a:ext cx="1497444" cy="278588"/>
              </a:xfrm>
              <a:prstGeom prst="rect">
                <a:avLst/>
              </a:prstGeom>
            </p:spPr>
            <p:txBody>
              <a:bodyPr wrap="square">
                <a:spAutoFit/>
              </a:bodyPr>
              <a:lstStyle/>
              <a:p>
                <a:pPr algn="ctr" defTabSz="1218753">
                  <a:defRPr/>
                </a:pPr>
                <a:r>
                  <a:rPr lang="zh-CN" altLang="en-US" sz="3200" b="1"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历史使命</a:t>
                </a:r>
              </a:p>
            </p:txBody>
          </p:sp>
        </p:grpSp>
        <p:pic>
          <p:nvPicPr>
            <p:cNvPr id="13" name="Picture 2" descr="F:\桌面\党政机关\素材\党徽\Nipic_20180988_20150909113802527000.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322421" y="636852"/>
              <a:ext cx="1605632" cy="136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715736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right)">
                                      <p:cBhvr>
                                        <p:cTn id="7" dur="500"/>
                                        <p:tgtEl>
                                          <p:spTgt spid="1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wipe(left)">
                                      <p:cBhvr>
                                        <p:cTn id="17" dur="500"/>
                                        <p:tgtEl>
                                          <p:spTgt spid="103"/>
                                        </p:tgtEl>
                                      </p:cBhvr>
                                    </p:animEffect>
                                  </p:childTnLst>
                                </p:cTn>
                              </p:par>
                              <p:par>
                                <p:cTn id="18" presetID="22" presetClass="entr" presetSubtype="4"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par>
                                <p:cTn id="21" presetID="22" presetClass="entr" presetSubtype="4"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910630" y="1869581"/>
            <a:ext cx="10657184" cy="3816369"/>
          </a:xfrm>
          <a:prstGeom prst="rect">
            <a:avLst/>
          </a:prstGeom>
          <a:noFill/>
        </p:spPr>
        <p:txBody>
          <a:bodyPr wrap="square" lIns="121861" tIns="60930" rIns="121861" bIns="60930">
            <a:spAutoFit/>
          </a:bodyPr>
          <a:lstStyle/>
          <a:p>
            <a:pPr indent="457200" defTabSz="1218753" fontAlgn="base">
              <a:lnSpc>
                <a:spcPct val="200000"/>
              </a:lnSpc>
              <a:spcBef>
                <a:spcPct val="0"/>
              </a:spcBef>
              <a:spcAft>
                <a:spcPct val="0"/>
              </a:spcAft>
              <a:defRPr/>
            </a:pPr>
            <a:r>
              <a:rPr lang="zh-CN" altLang="en-US" b="1"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坚持和加强党的全面领导，坚持党要管党、全面从严治党，以加强党的长期执政能力建设、先进性和纯洁性建设为主线，以党的政治建设为统领，以坚定理想信念宗旨为根基，以调动全党积极性、主动性、创造性为着力点，全面推进党的政治建设、思想建设、组织建设、作风建设、纪律建设，把制度建设贯穿其中， 推进反腐败斗争，不断提高党的建设质量。</a:t>
            </a:r>
          </a:p>
        </p:txBody>
      </p:sp>
      <p:pic>
        <p:nvPicPr>
          <p:cNvPr id="10" name="Picture 272" descr="红旗底条"/>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7000"/>
                    </a14:imgEffect>
                  </a14:imgLayer>
                </a14:imgProps>
              </a:ext>
              <a:ext uri="{28A0092B-C50C-407E-A947-70E740481C1C}">
                <a14:useLocalDpi xmlns:a14="http://schemas.microsoft.com/office/drawing/2010/main"/>
              </a:ext>
            </a:extLst>
          </a:blip>
          <a:srcRect/>
          <a:stretch>
            <a:fillRect/>
          </a:stretch>
        </p:blipFill>
        <p:spPr bwMode="auto">
          <a:xfrm>
            <a:off x="-61915" y="5512575"/>
            <a:ext cx="13472475" cy="134701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2422798" y="621482"/>
            <a:ext cx="6625987" cy="1671561"/>
            <a:chOff x="3322420" y="636852"/>
            <a:chExt cx="5423316" cy="1368159"/>
          </a:xfrm>
        </p:grpSpPr>
        <p:grpSp>
          <p:nvGrpSpPr>
            <p:cNvPr id="15" name="组合 14"/>
            <p:cNvGrpSpPr/>
            <p:nvPr/>
          </p:nvGrpSpPr>
          <p:grpSpPr>
            <a:xfrm>
              <a:off x="4006974" y="988720"/>
              <a:ext cx="4738762" cy="664424"/>
              <a:chOff x="467545" y="1895344"/>
              <a:chExt cx="4335501" cy="469674"/>
            </a:xfrm>
          </p:grpSpPr>
          <p:pic>
            <p:nvPicPr>
              <p:cNvPr id="16" name="图片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467545" y="1895344"/>
                <a:ext cx="4335501" cy="469674"/>
              </a:xfrm>
              <a:prstGeom prst="rect">
                <a:avLst/>
              </a:prstGeom>
              <a:effectLst>
                <a:outerShdw blurRad="50800" dist="38100" dir="2700000" algn="tl" rotWithShape="0">
                  <a:prstClr val="black">
                    <a:alpha val="40000"/>
                  </a:prstClr>
                </a:outerShdw>
                <a:reflection blurRad="6350" stA="77000" endPos="42000" dir="5400000" sy="-100000" algn="bl" rotWithShape="0"/>
              </a:effectLst>
            </p:spPr>
          </p:pic>
          <p:sp>
            <p:nvSpPr>
              <p:cNvPr id="17" name="矩形 16"/>
              <p:cNvSpPr/>
              <p:nvPr/>
            </p:nvSpPr>
            <p:spPr>
              <a:xfrm>
                <a:off x="785978" y="1975419"/>
                <a:ext cx="3700261" cy="302726"/>
              </a:xfrm>
              <a:prstGeom prst="rect">
                <a:avLst/>
              </a:prstGeom>
            </p:spPr>
            <p:txBody>
              <a:bodyPr wrap="square">
                <a:spAutoFit/>
              </a:bodyPr>
              <a:lstStyle/>
              <a:p>
                <a:pPr algn="ctr" defTabSz="1218753">
                  <a:defRPr/>
                </a:pPr>
                <a:r>
                  <a:rPr lang="zh-CN" altLang="en-US" sz="2800" b="1" dirty="0" smtClean="0">
                    <a:gradFill>
                      <a:gsLst>
                        <a:gs pos="0">
                          <a:srgbClr val="FFFF00"/>
                        </a:gs>
                        <a:gs pos="50000">
                          <a:srgbClr val="FAD694"/>
                        </a:gs>
                        <a:gs pos="100000">
                          <a:schemeClr val="accent1">
                            <a:tint val="23500"/>
                            <a:satMod val="160000"/>
                          </a:schemeClr>
                        </a:gs>
                      </a:gsLst>
                      <a:lin ang="16200000" scaled="0"/>
                    </a:gradFill>
                    <a:effectLst>
                      <a:outerShdw blurRad="50800" dist="38100" dir="5400000" algn="t" rotWithShape="0">
                        <a:prstClr val="black">
                          <a:alpha val="40000"/>
                        </a:prstClr>
                      </a:outerShdw>
                    </a:effectLst>
                    <a:latin typeface="微软雅黑" pitchFamily="34" charset="-122"/>
                    <a:ea typeface="微软雅黑" pitchFamily="34" charset="-122"/>
                  </a:rPr>
                  <a:t>新时代党的建设总要求</a:t>
                </a:r>
                <a:endParaRPr lang="zh-CN" altLang="en-US" sz="2800" b="1" dirty="0">
                  <a:gradFill>
                    <a:gsLst>
                      <a:gs pos="0">
                        <a:srgbClr val="FFFF00"/>
                      </a:gs>
                      <a:gs pos="50000">
                        <a:srgbClr val="FAD694"/>
                      </a:gs>
                      <a:gs pos="100000">
                        <a:schemeClr val="accent1">
                          <a:tint val="23500"/>
                          <a:satMod val="160000"/>
                        </a:schemeClr>
                      </a:gs>
                    </a:gsLst>
                    <a:lin ang="16200000" scaled="0"/>
                  </a:gradFill>
                  <a:effectLst>
                    <a:outerShdw blurRad="50800" dist="38100" dir="5400000" algn="t" rotWithShape="0">
                      <a:prstClr val="black">
                        <a:alpha val="40000"/>
                      </a:prstClr>
                    </a:outerShdw>
                  </a:effectLst>
                  <a:latin typeface="微软雅黑" pitchFamily="34" charset="-122"/>
                  <a:ea typeface="微软雅黑" pitchFamily="34" charset="-122"/>
                </a:endParaRPr>
              </a:p>
            </p:txBody>
          </p:sp>
        </p:grpSp>
        <p:pic>
          <p:nvPicPr>
            <p:cNvPr id="13" name="Picture 2" descr="F:\桌面\党政机关\素材\党徽\Nipic_20180988_20150909113802527000.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22420" y="636852"/>
              <a:ext cx="1605632" cy="136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7887049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126654" y="2709714"/>
            <a:ext cx="9433048" cy="1488937"/>
          </a:xfrm>
          <a:prstGeom prst="rect">
            <a:avLst/>
          </a:prstGeom>
          <a:noFill/>
        </p:spPr>
        <p:txBody>
          <a:bodyPr wrap="square" lIns="121861" tIns="60930" rIns="121861" bIns="60930">
            <a:spAutoFit/>
          </a:bodyPr>
          <a:lstStyle/>
          <a:p>
            <a:pPr indent="457200" defTabSz="1218753" fontAlgn="base">
              <a:lnSpc>
                <a:spcPct val="200000"/>
              </a:lnSpc>
              <a:spcBef>
                <a:spcPct val="0"/>
              </a:spcBef>
              <a:spcAft>
                <a:spcPct val="0"/>
              </a:spcAft>
              <a:defRPr/>
            </a:pPr>
            <a:r>
              <a:rPr lang="zh-CN" altLang="en-US"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 在</a:t>
            </a:r>
            <a:r>
              <a:rPr lang="zh-CN" altLang="en-US" b="1"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新时代党的建设总要求中，要求坚持党要管党、全面从严治党。此前的表述是“坚持党要管党，从严治党”。</a:t>
            </a:r>
          </a:p>
        </p:txBody>
      </p:sp>
      <p:pic>
        <p:nvPicPr>
          <p:cNvPr id="10" name="Picture 272" descr="红旗底条"/>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7000"/>
                    </a14:imgEffect>
                  </a14:imgLayer>
                </a14:imgProps>
              </a:ext>
              <a:ext uri="{28A0092B-C50C-407E-A947-70E740481C1C}">
                <a14:useLocalDpi xmlns:a14="http://schemas.microsoft.com/office/drawing/2010/main"/>
              </a:ext>
            </a:extLst>
          </a:blip>
          <a:srcRect/>
          <a:stretch>
            <a:fillRect/>
          </a:stretch>
        </p:blipFill>
        <p:spPr bwMode="auto">
          <a:xfrm>
            <a:off x="-61915" y="5512575"/>
            <a:ext cx="13472475" cy="134701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2422798" y="621482"/>
            <a:ext cx="6625987" cy="1671561"/>
            <a:chOff x="3322420" y="636852"/>
            <a:chExt cx="5423316" cy="1368159"/>
          </a:xfrm>
        </p:grpSpPr>
        <p:grpSp>
          <p:nvGrpSpPr>
            <p:cNvPr id="15" name="组合 14"/>
            <p:cNvGrpSpPr/>
            <p:nvPr/>
          </p:nvGrpSpPr>
          <p:grpSpPr>
            <a:xfrm>
              <a:off x="4006974" y="988720"/>
              <a:ext cx="4738762" cy="664424"/>
              <a:chOff x="467545" y="1895344"/>
              <a:chExt cx="4335501" cy="469674"/>
            </a:xfrm>
          </p:grpSpPr>
          <p:pic>
            <p:nvPicPr>
              <p:cNvPr id="16" name="图片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467545" y="1895344"/>
                <a:ext cx="4335501" cy="469674"/>
              </a:xfrm>
              <a:prstGeom prst="rect">
                <a:avLst/>
              </a:prstGeom>
              <a:effectLst>
                <a:outerShdw blurRad="50800" dist="38100" dir="2700000" algn="tl" rotWithShape="0">
                  <a:prstClr val="black">
                    <a:alpha val="40000"/>
                  </a:prstClr>
                </a:outerShdw>
                <a:reflection blurRad="6350" stA="77000" endPos="42000" dir="5400000" sy="-100000" algn="bl" rotWithShape="0"/>
              </a:effectLst>
            </p:spPr>
          </p:pic>
          <p:sp>
            <p:nvSpPr>
              <p:cNvPr id="17" name="矩形 16"/>
              <p:cNvSpPr/>
              <p:nvPr/>
            </p:nvSpPr>
            <p:spPr>
              <a:xfrm>
                <a:off x="886158" y="1975419"/>
                <a:ext cx="3700261" cy="302726"/>
              </a:xfrm>
              <a:prstGeom prst="rect">
                <a:avLst/>
              </a:prstGeom>
            </p:spPr>
            <p:txBody>
              <a:bodyPr wrap="square">
                <a:spAutoFit/>
              </a:bodyPr>
              <a:lstStyle/>
              <a:p>
                <a:pPr algn="ctr" defTabSz="1218753">
                  <a:defRPr/>
                </a:pPr>
                <a:r>
                  <a:rPr lang="zh-CN" altLang="en-US" sz="2800" b="1" dirty="0">
                    <a:gradFill>
                      <a:gsLst>
                        <a:gs pos="0">
                          <a:srgbClr val="FFFF00"/>
                        </a:gs>
                        <a:gs pos="50000">
                          <a:srgbClr val="FAD694"/>
                        </a:gs>
                        <a:gs pos="100000">
                          <a:schemeClr val="accent1">
                            <a:tint val="23500"/>
                            <a:satMod val="160000"/>
                          </a:schemeClr>
                        </a:gs>
                      </a:gsLst>
                      <a:lin ang="16200000" scaled="0"/>
                    </a:gradFill>
                    <a:effectLst>
                      <a:outerShdw blurRad="50800" dist="38100" dir="5400000" algn="t" rotWithShape="0">
                        <a:prstClr val="black">
                          <a:alpha val="40000"/>
                        </a:prstClr>
                      </a:outerShdw>
                    </a:effectLst>
                    <a:latin typeface="微软雅黑" pitchFamily="34" charset="-122"/>
                    <a:ea typeface="微软雅黑" pitchFamily="34" charset="-122"/>
                  </a:rPr>
                  <a:t>坚持党要管党、全面从严治党</a:t>
                </a:r>
              </a:p>
            </p:txBody>
          </p:sp>
        </p:grpSp>
        <p:pic>
          <p:nvPicPr>
            <p:cNvPr id="13" name="Picture 2" descr="F:\桌面\党政机关\素材\党徽\Nipic_20180988_20150909113802527000.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22420" y="636852"/>
              <a:ext cx="1605632" cy="136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697621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097660" y="2293043"/>
            <a:ext cx="9793088" cy="3077705"/>
          </a:xfrm>
          <a:prstGeom prst="rect">
            <a:avLst/>
          </a:prstGeom>
          <a:noFill/>
        </p:spPr>
        <p:txBody>
          <a:bodyPr wrap="square" lIns="121861" tIns="60930" rIns="121861" bIns="60930">
            <a:spAutoFit/>
          </a:bodyPr>
          <a:lstStyle/>
          <a:p>
            <a:pPr indent="457200" defTabSz="1218753" fontAlgn="base">
              <a:lnSpc>
                <a:spcPct val="200000"/>
              </a:lnSpc>
              <a:spcBef>
                <a:spcPct val="0"/>
              </a:spcBef>
              <a:spcAft>
                <a:spcPct val="0"/>
              </a:spcAft>
              <a:defRPr/>
            </a:pPr>
            <a:r>
              <a:rPr lang="zh-CN" altLang="en-US"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  以</a:t>
            </a:r>
            <a:r>
              <a:rPr lang="zh-CN" altLang="en-US" b="1"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县处级以上领导干部为重点，在全党</a:t>
            </a:r>
            <a:r>
              <a:rPr lang="zh-CN" altLang="en-US"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开展</a:t>
            </a:r>
            <a:endParaRPr lang="en-US" altLang="zh-CN"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a:p>
            <a:pPr indent="457200" defTabSz="1218753" fontAlgn="base">
              <a:lnSpc>
                <a:spcPct val="200000"/>
              </a:lnSpc>
              <a:spcBef>
                <a:spcPct val="0"/>
              </a:spcBef>
              <a:spcAft>
                <a:spcPct val="0"/>
              </a:spcAft>
              <a:defRPr/>
            </a:pPr>
            <a:r>
              <a:rPr lang="en-US" altLang="zh-CN" b="1"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 </a:t>
            </a:r>
            <a:r>
              <a:rPr lang="en-US" altLang="zh-CN"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                    </a:t>
            </a:r>
          </a:p>
          <a:p>
            <a:pPr indent="457200" defTabSz="1218753" fontAlgn="base">
              <a:lnSpc>
                <a:spcPct val="200000"/>
              </a:lnSpc>
              <a:spcBef>
                <a:spcPct val="0"/>
              </a:spcBef>
              <a:spcAft>
                <a:spcPct val="0"/>
              </a:spcAft>
              <a:defRPr/>
            </a:pPr>
            <a:endParaRPr lang="en-US" altLang="zh-CN" b="1"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a:p>
            <a:pPr indent="457200" defTabSz="1218753" fontAlgn="base">
              <a:lnSpc>
                <a:spcPct val="200000"/>
              </a:lnSpc>
              <a:spcBef>
                <a:spcPct val="0"/>
              </a:spcBef>
              <a:spcAft>
                <a:spcPct val="0"/>
              </a:spcAft>
              <a:defRPr/>
            </a:pPr>
            <a:r>
              <a:rPr lang="zh-CN" altLang="en-US"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                                                                    主题</a:t>
            </a:r>
            <a:r>
              <a:rPr lang="zh-CN" altLang="en-US" b="1"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教育。</a:t>
            </a:r>
          </a:p>
        </p:txBody>
      </p:sp>
      <p:pic>
        <p:nvPicPr>
          <p:cNvPr id="10" name="Picture 272" descr="红旗底条"/>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7000"/>
                    </a14:imgEffect>
                  </a14:imgLayer>
                </a14:imgProps>
              </a:ext>
              <a:ext uri="{28A0092B-C50C-407E-A947-70E740481C1C}">
                <a14:useLocalDpi xmlns:a14="http://schemas.microsoft.com/office/drawing/2010/main"/>
              </a:ext>
            </a:extLst>
          </a:blip>
          <a:srcRect/>
          <a:stretch>
            <a:fillRect/>
          </a:stretch>
        </p:blipFill>
        <p:spPr bwMode="auto">
          <a:xfrm>
            <a:off x="-61915" y="5512575"/>
            <a:ext cx="13472475" cy="134701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2926854" y="621482"/>
            <a:ext cx="4824536" cy="1671561"/>
            <a:chOff x="3322420" y="636852"/>
            <a:chExt cx="3948843" cy="1368159"/>
          </a:xfrm>
        </p:grpSpPr>
        <p:grpSp>
          <p:nvGrpSpPr>
            <p:cNvPr id="15" name="组合 14"/>
            <p:cNvGrpSpPr/>
            <p:nvPr/>
          </p:nvGrpSpPr>
          <p:grpSpPr>
            <a:xfrm>
              <a:off x="4006974" y="988720"/>
              <a:ext cx="3264289" cy="664424"/>
              <a:chOff x="467545" y="1895344"/>
              <a:chExt cx="2986503" cy="469674"/>
            </a:xfrm>
          </p:grpSpPr>
          <p:pic>
            <p:nvPicPr>
              <p:cNvPr id="16" name="图片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467545" y="1895344"/>
                <a:ext cx="2986503" cy="469674"/>
              </a:xfrm>
              <a:prstGeom prst="rect">
                <a:avLst/>
              </a:prstGeom>
              <a:effectLst>
                <a:outerShdw blurRad="50800" dist="38100" dir="2700000" algn="tl" rotWithShape="0">
                  <a:prstClr val="black">
                    <a:alpha val="40000"/>
                  </a:prstClr>
                </a:outerShdw>
                <a:reflection blurRad="6350" stA="77000" endPos="42000" dir="5400000" sy="-100000" algn="bl" rotWithShape="0"/>
              </a:effectLst>
            </p:spPr>
          </p:pic>
          <p:sp>
            <p:nvSpPr>
              <p:cNvPr id="17" name="矩形 16"/>
              <p:cNvSpPr/>
              <p:nvPr/>
            </p:nvSpPr>
            <p:spPr>
              <a:xfrm>
                <a:off x="785978" y="1975419"/>
                <a:ext cx="2506303" cy="302726"/>
              </a:xfrm>
              <a:prstGeom prst="rect">
                <a:avLst/>
              </a:prstGeom>
            </p:spPr>
            <p:txBody>
              <a:bodyPr wrap="square">
                <a:spAutoFit/>
              </a:bodyPr>
              <a:lstStyle/>
              <a:p>
                <a:pPr algn="ctr" defTabSz="1218753">
                  <a:defRPr/>
                </a:pPr>
                <a:r>
                  <a:rPr lang="zh-CN" altLang="en-US" sz="2800" b="1" dirty="0">
                    <a:gradFill>
                      <a:gsLst>
                        <a:gs pos="0">
                          <a:srgbClr val="FFFF00"/>
                        </a:gs>
                        <a:gs pos="50000">
                          <a:srgbClr val="FAD694"/>
                        </a:gs>
                        <a:gs pos="100000">
                          <a:schemeClr val="accent1">
                            <a:tint val="23500"/>
                            <a:satMod val="160000"/>
                          </a:schemeClr>
                        </a:gs>
                      </a:gsLst>
                      <a:lin ang="16200000" scaled="0"/>
                    </a:gradFill>
                    <a:effectLst>
                      <a:outerShdw blurRad="50800" dist="38100" dir="5400000" algn="t" rotWithShape="0">
                        <a:prstClr val="black">
                          <a:alpha val="40000"/>
                        </a:prstClr>
                      </a:outerShdw>
                    </a:effectLst>
                    <a:latin typeface="微软雅黑" pitchFamily="34" charset="-122"/>
                    <a:ea typeface="微软雅黑" pitchFamily="34" charset="-122"/>
                  </a:rPr>
                  <a:t>主题教育</a:t>
                </a:r>
              </a:p>
            </p:txBody>
          </p:sp>
        </p:grpSp>
        <p:pic>
          <p:nvPicPr>
            <p:cNvPr id="13" name="Picture 2" descr="F:\桌面\党政机关\素材\党徽\Nipic_20180988_20150909113802527000.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22420" y="636852"/>
              <a:ext cx="1605632" cy="136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标题 4"/>
          <p:cNvSpPr txBox="1">
            <a:spLocks/>
          </p:cNvSpPr>
          <p:nvPr/>
        </p:nvSpPr>
        <p:spPr>
          <a:xfrm>
            <a:off x="1630710" y="2659561"/>
            <a:ext cx="7863808" cy="2344668"/>
          </a:xfrm>
          <a:prstGeom prst="rect">
            <a:avLst/>
          </a:prstGeom>
        </p:spPr>
        <p:txBody>
          <a:bodyPr vert="horz" lIns="121873" tIns="60936" rIns="121873" bIns="6093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8753" fontAlgn="base">
              <a:spcAft>
                <a:spcPct val="0"/>
              </a:spcAft>
              <a:defRPr/>
            </a:pPr>
            <a:r>
              <a:rPr lang="zh-CN" altLang="en-US" sz="5400"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reflection blurRad="6350" stA="55000" endA="300" endPos="45500" dir="5400000" sy="-100000" algn="bl" rotWithShape="0"/>
                </a:effectLst>
                <a:latin typeface="微软雅黑" pitchFamily="34" charset="-122"/>
                <a:ea typeface="微软雅黑" pitchFamily="34" charset="-122"/>
                <a:cs typeface="+mn-cs"/>
              </a:rPr>
              <a:t>“不</a:t>
            </a:r>
            <a:r>
              <a:rPr lang="zh-CN" altLang="en-US" sz="5400" b="1"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reflection blurRad="6350" stA="55000" endA="300" endPos="45500" dir="5400000" sy="-100000" algn="bl" rotWithShape="0"/>
                </a:effectLst>
                <a:latin typeface="微软雅黑" pitchFamily="34" charset="-122"/>
                <a:ea typeface="微软雅黑" pitchFamily="34" charset="-122"/>
                <a:cs typeface="+mn-cs"/>
              </a:rPr>
              <a:t>忘初心，牢记</a:t>
            </a:r>
            <a:r>
              <a:rPr lang="zh-CN" altLang="en-US" sz="5400"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reflection blurRad="6350" stA="55000" endA="300" endPos="45500" dir="5400000" sy="-100000" algn="bl" rotWithShape="0"/>
                </a:effectLst>
                <a:latin typeface="微软雅黑" pitchFamily="34" charset="-122"/>
                <a:ea typeface="微软雅黑" pitchFamily="34" charset="-122"/>
                <a:cs typeface="+mn-cs"/>
              </a:rPr>
              <a:t>使命“</a:t>
            </a:r>
            <a:endParaRPr lang="zh-CN" altLang="en-US" sz="5400" b="1"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reflection blurRad="6350" stA="55000" endA="300" endPos="45500" dir="5400000" sy="-100000" algn="bl" rotWithShape="0"/>
              </a:effectLst>
              <a:latin typeface="微软雅黑" pitchFamily="34" charset="-122"/>
              <a:ea typeface="微软雅黑" pitchFamily="34" charset="-122"/>
              <a:cs typeface="+mn-cs"/>
            </a:endParaRPr>
          </a:p>
        </p:txBody>
      </p:sp>
    </p:spTree>
    <p:extLst>
      <p:ext uri="{BB962C8B-B14F-4D97-AF65-F5344CB8AC3E}">
        <p14:creationId xmlns:p14="http://schemas.microsoft.com/office/powerpoint/2010/main" val="31599377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126654" y="2709714"/>
            <a:ext cx="9433048" cy="2227601"/>
          </a:xfrm>
          <a:prstGeom prst="rect">
            <a:avLst/>
          </a:prstGeom>
          <a:noFill/>
        </p:spPr>
        <p:txBody>
          <a:bodyPr wrap="square" lIns="121861" tIns="60930" rIns="121861" bIns="60930">
            <a:spAutoFit/>
          </a:bodyPr>
          <a:lstStyle/>
          <a:p>
            <a:pPr indent="457200" defTabSz="1218753" fontAlgn="base">
              <a:lnSpc>
                <a:spcPct val="200000"/>
              </a:lnSpc>
              <a:spcBef>
                <a:spcPct val="0"/>
              </a:spcBef>
              <a:spcAft>
                <a:spcPct val="0"/>
              </a:spcAft>
              <a:defRPr/>
            </a:pPr>
            <a:r>
              <a:rPr lang="zh-CN" altLang="en-US"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 把</a:t>
            </a:r>
            <a:r>
              <a:rPr lang="zh-CN" altLang="en-US" b="1"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党的政治建设摆在首位。坚决防止和反对个人主义、分散主义、自由主义、本位主义、好人主义，坚决防止和反对宗派主义、圈子文化、码头文化。</a:t>
            </a:r>
          </a:p>
        </p:txBody>
      </p:sp>
      <p:pic>
        <p:nvPicPr>
          <p:cNvPr id="10" name="Picture 272" descr="红旗底条"/>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7000"/>
                    </a14:imgEffect>
                  </a14:imgLayer>
                </a14:imgProps>
              </a:ext>
              <a:ext uri="{28A0092B-C50C-407E-A947-70E740481C1C}">
                <a14:useLocalDpi xmlns:a14="http://schemas.microsoft.com/office/drawing/2010/main"/>
              </a:ext>
            </a:extLst>
          </a:blip>
          <a:srcRect/>
          <a:stretch>
            <a:fillRect/>
          </a:stretch>
        </p:blipFill>
        <p:spPr bwMode="auto">
          <a:xfrm>
            <a:off x="-61915" y="5512575"/>
            <a:ext cx="13472475" cy="134701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2422798" y="621482"/>
            <a:ext cx="6625987" cy="1671561"/>
            <a:chOff x="3322420" y="636852"/>
            <a:chExt cx="5423316" cy="1368159"/>
          </a:xfrm>
        </p:grpSpPr>
        <p:grpSp>
          <p:nvGrpSpPr>
            <p:cNvPr id="15" name="组合 14"/>
            <p:cNvGrpSpPr/>
            <p:nvPr/>
          </p:nvGrpSpPr>
          <p:grpSpPr>
            <a:xfrm>
              <a:off x="4006974" y="988720"/>
              <a:ext cx="4738762" cy="664424"/>
              <a:chOff x="467545" y="1895344"/>
              <a:chExt cx="4335501" cy="469674"/>
            </a:xfrm>
          </p:grpSpPr>
          <p:pic>
            <p:nvPicPr>
              <p:cNvPr id="16" name="图片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467545" y="1895344"/>
                <a:ext cx="4335501" cy="469674"/>
              </a:xfrm>
              <a:prstGeom prst="rect">
                <a:avLst/>
              </a:prstGeom>
              <a:effectLst>
                <a:outerShdw blurRad="50800" dist="38100" dir="2700000" algn="tl" rotWithShape="0">
                  <a:prstClr val="black">
                    <a:alpha val="40000"/>
                  </a:prstClr>
                </a:outerShdw>
                <a:reflection blurRad="6350" stA="77000" endPos="42000" dir="5400000" sy="-100000" algn="bl" rotWithShape="0"/>
              </a:effectLst>
            </p:spPr>
          </p:pic>
          <p:sp>
            <p:nvSpPr>
              <p:cNvPr id="17" name="矩形 16"/>
              <p:cNvSpPr/>
              <p:nvPr/>
            </p:nvSpPr>
            <p:spPr>
              <a:xfrm>
                <a:off x="785978" y="1975419"/>
                <a:ext cx="3700261" cy="302726"/>
              </a:xfrm>
              <a:prstGeom prst="rect">
                <a:avLst/>
              </a:prstGeom>
            </p:spPr>
            <p:txBody>
              <a:bodyPr wrap="square">
                <a:spAutoFit/>
              </a:bodyPr>
              <a:lstStyle/>
              <a:p>
                <a:pPr algn="ctr" defTabSz="1218753">
                  <a:defRPr/>
                </a:pPr>
                <a:r>
                  <a:rPr lang="zh-CN" altLang="en-US" sz="2800" b="1" dirty="0">
                    <a:gradFill>
                      <a:gsLst>
                        <a:gs pos="0">
                          <a:srgbClr val="FFFF00"/>
                        </a:gs>
                        <a:gs pos="50000">
                          <a:srgbClr val="FAD694"/>
                        </a:gs>
                        <a:gs pos="100000">
                          <a:schemeClr val="accent1">
                            <a:tint val="23500"/>
                            <a:satMod val="160000"/>
                          </a:schemeClr>
                        </a:gs>
                      </a:gsLst>
                      <a:lin ang="16200000" scaled="0"/>
                    </a:gradFill>
                    <a:effectLst>
                      <a:outerShdw blurRad="50800" dist="38100" dir="5400000" algn="t" rotWithShape="0">
                        <a:prstClr val="black">
                          <a:alpha val="40000"/>
                        </a:prstClr>
                      </a:outerShdw>
                    </a:effectLst>
                    <a:latin typeface="微软雅黑" pitchFamily="34" charset="-122"/>
                    <a:ea typeface="微软雅黑" pitchFamily="34" charset="-122"/>
                  </a:rPr>
                  <a:t>防止和反对“八个主义”</a:t>
                </a:r>
              </a:p>
            </p:txBody>
          </p:sp>
        </p:grpSp>
        <p:pic>
          <p:nvPicPr>
            <p:cNvPr id="13" name="Picture 2" descr="F:\桌面\党政机关\素材\党徽\Nipic_20180988_20150909113802527000.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22420" y="636852"/>
              <a:ext cx="1605632" cy="136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964167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Autofit/>
          </a:bodyPr>
          <a:lstStyle/>
          <a:p>
            <a:pPr defTabSz="1218753" fontAlgn="base">
              <a:spcBef>
                <a:spcPct val="0"/>
              </a:spcBef>
              <a:spcAft>
                <a:spcPct val="0"/>
              </a:spcAft>
              <a:defRPr/>
            </a:pPr>
            <a:r>
              <a:rPr lang="zh-CN" altLang="en-US" sz="2800"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夺取反腐败斗争压倒性胜利</a:t>
            </a:r>
          </a:p>
        </p:txBody>
      </p:sp>
      <p:sp>
        <p:nvSpPr>
          <p:cNvPr id="122" name="矩形 121"/>
          <p:cNvSpPr/>
          <p:nvPr/>
        </p:nvSpPr>
        <p:spPr>
          <a:xfrm>
            <a:off x="993955" y="1731378"/>
            <a:ext cx="10501851" cy="861708"/>
          </a:xfrm>
          <a:prstGeom prst="rect">
            <a:avLst/>
          </a:prstGeom>
        </p:spPr>
        <p:txBody>
          <a:bodyPr wrap="square" lIns="121855" tIns="60927" rIns="121855" bIns="60927">
            <a:spAutoFit/>
          </a:bodyPr>
          <a:lstStyle/>
          <a:p>
            <a:pPr lvl="0" algn="just" defTabSz="914400">
              <a:defRPr/>
            </a:pPr>
            <a:r>
              <a:rPr lang="zh-CN" altLang="en-US" kern="0" dirty="0" smtClean="0">
                <a:solidFill>
                  <a:srgbClr val="C00000"/>
                </a:solidFill>
              </a:rPr>
              <a:t>          </a:t>
            </a:r>
            <a:r>
              <a:rPr lang="zh-CN" altLang="en-US" b="1" kern="0" dirty="0" smtClean="0">
                <a:solidFill>
                  <a:srgbClr val="C00000"/>
                </a:solidFill>
              </a:rPr>
              <a:t>当前</a:t>
            </a:r>
            <a:r>
              <a:rPr lang="zh-CN" altLang="en-US" b="1" kern="0" dirty="0">
                <a:solidFill>
                  <a:srgbClr val="C00000"/>
                </a:solidFill>
              </a:rPr>
              <a:t>，反腐败斗争形势依然严峻复杂，巩固压倒性态势、夺取压倒性胜利的决心必须坚如磐石。</a:t>
            </a:r>
            <a:endParaRPr kumimoji="0" lang="zh-CN" altLang="en-US" b="1" i="0" u="none" strike="noStrike" kern="0" cap="none" spc="0" normalizeH="0" baseline="0" noProof="0" dirty="0">
              <a:ln>
                <a:noFill/>
              </a:ln>
              <a:solidFill>
                <a:srgbClr val="C00000"/>
              </a:solidFill>
              <a:effectLst/>
              <a:uLnTx/>
              <a:uFillTx/>
            </a:endParaRPr>
          </a:p>
        </p:txBody>
      </p:sp>
      <p:sp>
        <p:nvSpPr>
          <p:cNvPr id="124" name="矩形 123"/>
          <p:cNvSpPr/>
          <p:nvPr/>
        </p:nvSpPr>
        <p:spPr>
          <a:xfrm>
            <a:off x="4045034" y="3090368"/>
            <a:ext cx="3562340" cy="553982"/>
          </a:xfrm>
          <a:prstGeom prst="rect">
            <a:avLst/>
          </a:prstGeom>
          <a:gradFill>
            <a:gsLst>
              <a:gs pos="89000">
                <a:srgbClr val="C00000"/>
              </a:gs>
              <a:gs pos="35000">
                <a:srgbClr val="FF3300"/>
              </a:gs>
            </a:gsLst>
            <a:lin ang="5400000" scaled="1"/>
          </a:gradFill>
          <a:ln w="25400" cap="flat" cmpd="sng" algn="ctr">
            <a:gradFill flip="none" rotWithShape="1">
              <a:gsLst>
                <a:gs pos="0">
                  <a:srgbClr val="FFF200"/>
                </a:gs>
                <a:gs pos="45000">
                  <a:srgbClr val="FF7A00"/>
                </a:gs>
                <a:gs pos="70000">
                  <a:srgbClr val="FF0300"/>
                </a:gs>
                <a:gs pos="100000">
                  <a:srgbClr val="4D0808"/>
                </a:gs>
              </a:gsLst>
              <a:lin ang="8100000" scaled="1"/>
              <a:tileRect/>
            </a:gradFill>
            <a:prstDash val="solid"/>
          </a:ln>
          <a:effectLst>
            <a:reflection blurRad="6350" stA="52000" endA="300" endPos="35000" dir="5400000" sy="-100000" algn="bl" rotWithShape="0"/>
          </a:effectLst>
        </p:spPr>
        <p:txBody>
          <a:bodyPr lIns="121855" tIns="60927" rIns="121855" bIns="60927" rtlCol="0" anchor="ctr"/>
          <a:lstStyle/>
          <a:p>
            <a:pPr lvl="0" algn="ctr" defTabSz="914400">
              <a:spcBef>
                <a:spcPct val="20000"/>
              </a:spcBef>
              <a:defRPr/>
            </a:pPr>
            <a:r>
              <a:rPr lang="zh-CN" altLang="en-US" b="1" kern="0" dirty="0">
                <a:solidFill>
                  <a:sysClr val="window" lastClr="FFFFFF"/>
                </a:solidFill>
                <a:latin typeface="微软雅黑" panose="020B0503020204020204" pitchFamily="34" charset="-122"/>
                <a:ea typeface="微软雅黑" panose="020B0503020204020204" pitchFamily="34" charset="-122"/>
              </a:rPr>
              <a:t>坚持受贿行贿一起查</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25" name="矩形 124"/>
          <p:cNvSpPr/>
          <p:nvPr/>
        </p:nvSpPr>
        <p:spPr>
          <a:xfrm>
            <a:off x="4046094" y="3995996"/>
            <a:ext cx="4209352" cy="518143"/>
          </a:xfrm>
          <a:prstGeom prst="rect">
            <a:avLst/>
          </a:prstGeom>
          <a:gradFill>
            <a:gsLst>
              <a:gs pos="89000">
                <a:srgbClr val="C00000"/>
              </a:gs>
              <a:gs pos="35000">
                <a:srgbClr val="FF3300"/>
              </a:gs>
            </a:gsLst>
            <a:lin ang="5400000" scaled="1"/>
          </a:gradFill>
          <a:ln w="25400" cap="flat" cmpd="sng" algn="ctr">
            <a:gradFill flip="none" rotWithShape="1">
              <a:gsLst>
                <a:gs pos="0">
                  <a:srgbClr val="FFF200"/>
                </a:gs>
                <a:gs pos="45000">
                  <a:srgbClr val="FF7A00"/>
                </a:gs>
                <a:gs pos="70000">
                  <a:srgbClr val="FF0300"/>
                </a:gs>
                <a:gs pos="100000">
                  <a:srgbClr val="4D0808"/>
                </a:gs>
              </a:gsLst>
              <a:lin ang="8100000" scaled="1"/>
              <a:tileRect/>
            </a:gradFill>
            <a:prstDash val="solid"/>
          </a:ln>
          <a:effectLst>
            <a:reflection blurRad="6350" stA="52000" endA="300" endPos="35000" dir="5400000" sy="-100000" algn="bl" rotWithShape="0"/>
          </a:effectLst>
        </p:spPr>
        <p:txBody>
          <a:bodyPr lIns="121855" tIns="60927" rIns="121855" bIns="60927" rtlCol="0" anchor="ctr"/>
          <a:lstStyle/>
          <a:p>
            <a:pPr lvl="0" algn="ctr" defTabSz="914400">
              <a:spcBef>
                <a:spcPct val="20000"/>
              </a:spcBef>
              <a:defRPr/>
            </a:pPr>
            <a:r>
              <a:rPr lang="zh-CN" altLang="en-US" b="1" kern="0" dirty="0">
                <a:solidFill>
                  <a:sysClr val="window" lastClr="FFFFFF"/>
                </a:solidFill>
                <a:latin typeface="微软雅黑" panose="020B0503020204020204" pitchFamily="34" charset="-122"/>
                <a:ea typeface="微软雅黑" panose="020B0503020204020204" pitchFamily="34" charset="-122"/>
              </a:rPr>
              <a:t>在市县党委建立巡察制度</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26" name="矩形 125"/>
          <p:cNvSpPr/>
          <p:nvPr/>
        </p:nvSpPr>
        <p:spPr>
          <a:xfrm>
            <a:off x="4063538" y="4855781"/>
            <a:ext cx="5992108" cy="518142"/>
          </a:xfrm>
          <a:prstGeom prst="rect">
            <a:avLst/>
          </a:prstGeom>
          <a:gradFill>
            <a:gsLst>
              <a:gs pos="89000">
                <a:srgbClr val="C00000"/>
              </a:gs>
              <a:gs pos="35000">
                <a:srgbClr val="FF3300"/>
              </a:gs>
            </a:gsLst>
            <a:lin ang="5400000" scaled="1"/>
          </a:gradFill>
          <a:ln w="25400" cap="flat" cmpd="sng" algn="ctr">
            <a:gradFill flip="none" rotWithShape="1">
              <a:gsLst>
                <a:gs pos="0">
                  <a:srgbClr val="FFF200"/>
                </a:gs>
                <a:gs pos="45000">
                  <a:srgbClr val="FF7A00"/>
                </a:gs>
                <a:gs pos="70000">
                  <a:srgbClr val="FF0300"/>
                </a:gs>
                <a:gs pos="100000">
                  <a:srgbClr val="4D0808"/>
                </a:gs>
              </a:gsLst>
              <a:lin ang="8100000" scaled="1"/>
              <a:tileRect/>
            </a:gradFill>
            <a:prstDash val="solid"/>
          </a:ln>
          <a:effectLst>
            <a:reflection blurRad="6350" stA="52000" endA="300" endPos="35000" dir="5400000" sy="-100000" algn="bl" rotWithShape="0"/>
          </a:effectLst>
        </p:spPr>
        <p:txBody>
          <a:bodyPr lIns="121855" tIns="60927" rIns="121855" bIns="60927" rtlCol="0" anchor="ctr"/>
          <a:lstStyle/>
          <a:p>
            <a:pPr lvl="0" algn="ctr" defTabSz="914400">
              <a:spcBef>
                <a:spcPct val="20000"/>
              </a:spcBef>
              <a:defRPr/>
            </a:pPr>
            <a:r>
              <a:rPr lang="zh-CN" altLang="en-US" b="1" kern="0" dirty="0">
                <a:solidFill>
                  <a:sysClr val="window" lastClr="FFFFFF"/>
                </a:solidFill>
                <a:latin typeface="微软雅黑" panose="020B0503020204020204" pitchFamily="34" charset="-122"/>
                <a:ea typeface="微软雅黑" panose="020B0503020204020204" pitchFamily="34" charset="-122"/>
              </a:rPr>
              <a:t>建设覆盖纪检监察系统的检举举报平台</a:t>
            </a:r>
            <a:endParaRPr kumimoji="0" lang="zh-CN" altLang="en-US"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3" name="圆角矩形 32"/>
          <p:cNvSpPr/>
          <p:nvPr/>
        </p:nvSpPr>
        <p:spPr>
          <a:xfrm>
            <a:off x="2895103" y="3128392"/>
            <a:ext cx="679823" cy="565260"/>
          </a:xfrm>
          <a:prstGeom prst="roundRect">
            <a:avLst>
              <a:gd name="adj" fmla="val 5000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en-US" altLang="zh-CN" sz="2000" spc="-150" dirty="0">
                <a:latin typeface="+mj-lt"/>
              </a:rPr>
              <a:t>0 1</a:t>
            </a:r>
            <a:endParaRPr lang="zh-CN" altLang="en-US" sz="2000" spc="-150" dirty="0">
              <a:latin typeface="+mj-lt"/>
            </a:endParaRPr>
          </a:p>
        </p:txBody>
      </p:sp>
      <p:sp>
        <p:nvSpPr>
          <p:cNvPr id="34" name="圆角矩形 33"/>
          <p:cNvSpPr/>
          <p:nvPr/>
        </p:nvSpPr>
        <p:spPr>
          <a:xfrm>
            <a:off x="2895103" y="4005858"/>
            <a:ext cx="679823" cy="565260"/>
          </a:xfrm>
          <a:prstGeom prst="roundRect">
            <a:avLst>
              <a:gd name="adj" fmla="val 5000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en-US" altLang="zh-CN" sz="2000" spc="-150" dirty="0">
                <a:latin typeface="+mj-lt"/>
              </a:rPr>
              <a:t>0 2</a:t>
            </a:r>
            <a:endParaRPr lang="zh-CN" altLang="en-US" sz="2000" spc="-150" dirty="0">
              <a:latin typeface="+mj-lt"/>
            </a:endParaRPr>
          </a:p>
        </p:txBody>
      </p:sp>
      <p:sp>
        <p:nvSpPr>
          <p:cNvPr id="35" name="圆角矩形 34"/>
          <p:cNvSpPr/>
          <p:nvPr/>
        </p:nvSpPr>
        <p:spPr>
          <a:xfrm>
            <a:off x="2895103" y="4808750"/>
            <a:ext cx="679823" cy="565260"/>
          </a:xfrm>
          <a:prstGeom prst="roundRect">
            <a:avLst>
              <a:gd name="adj" fmla="val 5000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en-US" altLang="zh-CN" sz="2000" spc="-150" dirty="0">
                <a:latin typeface="+mj-lt"/>
              </a:rPr>
              <a:t>0 3</a:t>
            </a:r>
            <a:endParaRPr lang="zh-CN" altLang="en-US" sz="2000" spc="-150" dirty="0">
              <a:latin typeface="+mj-lt"/>
            </a:endParaRPr>
          </a:p>
        </p:txBody>
      </p:sp>
    </p:spTree>
    <p:extLst>
      <p:ext uri="{BB962C8B-B14F-4D97-AF65-F5344CB8AC3E}">
        <p14:creationId xmlns:p14="http://schemas.microsoft.com/office/powerpoint/2010/main" val="25201933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circle(in)">
                                          <p:cBhvr>
                                            <p:cTn id="7" dur="1000"/>
                                            <p:tgtEl>
                                              <p:spTgt spid="12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1500"/>
                                </p:stCondLst>
                                <p:childTnLst>
                                  <p:par>
                                    <p:cTn id="13" presetID="2" presetClass="entr" presetSubtype="2" fill="hold" grpId="0" nodeType="afterEffect" p14:presetBounceEnd="33333">
                                      <p:stCondLst>
                                        <p:cond delay="0"/>
                                      </p:stCondLst>
                                      <p:childTnLst>
                                        <p:set>
                                          <p:cBhvr>
                                            <p:cTn id="14" dur="1" fill="hold">
                                              <p:stCondLst>
                                                <p:cond delay="0"/>
                                              </p:stCondLst>
                                            </p:cTn>
                                            <p:tgtEl>
                                              <p:spTgt spid="124"/>
                                            </p:tgtEl>
                                            <p:attrNameLst>
                                              <p:attrName>style.visibility</p:attrName>
                                            </p:attrNameLst>
                                          </p:cBhvr>
                                          <p:to>
                                            <p:strVal val="visible"/>
                                          </p:to>
                                        </p:set>
                                        <p:anim calcmode="lin" valueType="num" p14:bounceEnd="33333">
                                          <p:cBhvr additive="base">
                                            <p:cTn id="15" dur="1500" fill="hold"/>
                                            <p:tgtEl>
                                              <p:spTgt spid="124"/>
                                            </p:tgtEl>
                                            <p:attrNameLst>
                                              <p:attrName>ppt_x</p:attrName>
                                            </p:attrNameLst>
                                          </p:cBhvr>
                                          <p:tavLst>
                                            <p:tav tm="0">
                                              <p:val>
                                                <p:strVal val="1+#ppt_w/2"/>
                                              </p:val>
                                            </p:tav>
                                            <p:tav tm="100000">
                                              <p:val>
                                                <p:strVal val="#ppt_x"/>
                                              </p:val>
                                            </p:tav>
                                          </p:tavLst>
                                        </p:anim>
                                        <p:anim calcmode="lin" valueType="num" p14:bounceEnd="33333">
                                          <p:cBhvr additive="base">
                                            <p:cTn id="16" dur="1500" fill="hold"/>
                                            <p:tgtEl>
                                              <p:spTgt spid="124"/>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par>
                              <p:cTn id="21" fill="hold">
                                <p:stCondLst>
                                  <p:cond delay="3500"/>
                                </p:stCondLst>
                                <p:childTnLst>
                                  <p:par>
                                    <p:cTn id="22" presetID="2" presetClass="entr" presetSubtype="2" fill="hold" grpId="0" nodeType="afterEffect" p14:presetBounceEnd="33333">
                                      <p:stCondLst>
                                        <p:cond delay="0"/>
                                      </p:stCondLst>
                                      <p:childTnLst>
                                        <p:set>
                                          <p:cBhvr>
                                            <p:cTn id="23" dur="1" fill="hold">
                                              <p:stCondLst>
                                                <p:cond delay="0"/>
                                              </p:stCondLst>
                                            </p:cTn>
                                            <p:tgtEl>
                                              <p:spTgt spid="125"/>
                                            </p:tgtEl>
                                            <p:attrNameLst>
                                              <p:attrName>style.visibility</p:attrName>
                                            </p:attrNameLst>
                                          </p:cBhvr>
                                          <p:to>
                                            <p:strVal val="visible"/>
                                          </p:to>
                                        </p:set>
                                        <p:anim calcmode="lin" valueType="num" p14:bounceEnd="33333">
                                          <p:cBhvr additive="base">
                                            <p:cTn id="24" dur="1500" fill="hold"/>
                                            <p:tgtEl>
                                              <p:spTgt spid="125"/>
                                            </p:tgtEl>
                                            <p:attrNameLst>
                                              <p:attrName>ppt_x</p:attrName>
                                            </p:attrNameLst>
                                          </p:cBhvr>
                                          <p:tavLst>
                                            <p:tav tm="0">
                                              <p:val>
                                                <p:strVal val="1+#ppt_w/2"/>
                                              </p:val>
                                            </p:tav>
                                            <p:tav tm="100000">
                                              <p:val>
                                                <p:strVal val="#ppt_x"/>
                                              </p:val>
                                            </p:tav>
                                          </p:tavLst>
                                        </p:anim>
                                        <p:anim calcmode="lin" valueType="num" p14:bounceEnd="33333">
                                          <p:cBhvr additive="base">
                                            <p:cTn id="25" dur="1500" fill="hold"/>
                                            <p:tgtEl>
                                              <p:spTgt spid="125"/>
                                            </p:tgtEl>
                                            <p:attrNameLst>
                                              <p:attrName>ppt_y</p:attrName>
                                            </p:attrNameLst>
                                          </p:cBhvr>
                                          <p:tavLst>
                                            <p:tav tm="0">
                                              <p:val>
                                                <p:strVal val="#ppt_y"/>
                                              </p:val>
                                            </p:tav>
                                            <p:tav tm="100000">
                                              <p:val>
                                                <p:strVal val="#ppt_y"/>
                                              </p:val>
                                            </p:tav>
                                          </p:tavLst>
                                        </p:anim>
                                      </p:childTnLst>
                                    </p:cTn>
                                  </p:par>
                                </p:childTnLst>
                              </p:cTn>
                            </p:par>
                            <p:par>
                              <p:cTn id="26" fill="hold">
                                <p:stCondLst>
                                  <p:cond delay="5000"/>
                                </p:stCondLst>
                                <p:childTnLst>
                                  <p:par>
                                    <p:cTn id="27" presetID="10"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childTnLst>
                              </p:cTn>
                            </p:par>
                            <p:par>
                              <p:cTn id="30" fill="hold">
                                <p:stCondLst>
                                  <p:cond delay="5500"/>
                                </p:stCondLst>
                                <p:childTnLst>
                                  <p:par>
                                    <p:cTn id="31" presetID="2" presetClass="entr" presetSubtype="2" fill="hold" grpId="0" nodeType="afterEffect" p14:presetBounceEnd="33333">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14:bounceEnd="33333">
                                          <p:cBhvr additive="base">
                                            <p:cTn id="33" dur="1500" fill="hold"/>
                                            <p:tgtEl>
                                              <p:spTgt spid="126"/>
                                            </p:tgtEl>
                                            <p:attrNameLst>
                                              <p:attrName>ppt_x</p:attrName>
                                            </p:attrNameLst>
                                          </p:cBhvr>
                                          <p:tavLst>
                                            <p:tav tm="0">
                                              <p:val>
                                                <p:strVal val="1+#ppt_w/2"/>
                                              </p:val>
                                            </p:tav>
                                            <p:tav tm="100000">
                                              <p:val>
                                                <p:strVal val="#ppt_x"/>
                                              </p:val>
                                            </p:tav>
                                          </p:tavLst>
                                        </p:anim>
                                        <p:anim calcmode="lin" valueType="num" p14:bounceEnd="33333">
                                          <p:cBhvr additive="base">
                                            <p:cTn id="34" dur="1500" fill="hold"/>
                                            <p:tgtEl>
                                              <p:spTgt spid="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124" grpId="0" animBg="1"/>
          <p:bldP spid="125" grpId="0" animBg="1"/>
          <p:bldP spid="126" grpId="0" animBg="1"/>
          <p:bldP spid="33" grpId="0" animBg="1"/>
          <p:bldP spid="34" grpId="0" animBg="1"/>
          <p:bldP spid="3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circle(in)">
                                          <p:cBhvr>
                                            <p:cTn id="7" dur="1000"/>
                                            <p:tgtEl>
                                              <p:spTgt spid="12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1500"/>
                                </p:stCondLst>
                                <p:childTnLst>
                                  <p:par>
                                    <p:cTn id="13" presetID="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 calcmode="lin" valueType="num">
                                          <p:cBhvr additive="base">
                                            <p:cTn id="15" dur="1500" fill="hold"/>
                                            <p:tgtEl>
                                              <p:spTgt spid="124"/>
                                            </p:tgtEl>
                                            <p:attrNameLst>
                                              <p:attrName>ppt_x</p:attrName>
                                            </p:attrNameLst>
                                          </p:cBhvr>
                                          <p:tavLst>
                                            <p:tav tm="0">
                                              <p:val>
                                                <p:strVal val="1+#ppt_w/2"/>
                                              </p:val>
                                            </p:tav>
                                            <p:tav tm="100000">
                                              <p:val>
                                                <p:strVal val="#ppt_x"/>
                                              </p:val>
                                            </p:tav>
                                          </p:tavLst>
                                        </p:anim>
                                        <p:anim calcmode="lin" valueType="num">
                                          <p:cBhvr additive="base">
                                            <p:cTn id="16" dur="1500" fill="hold"/>
                                            <p:tgtEl>
                                              <p:spTgt spid="124"/>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par>
                              <p:cTn id="21" fill="hold">
                                <p:stCondLst>
                                  <p:cond delay="3500"/>
                                </p:stCondLst>
                                <p:childTnLst>
                                  <p:par>
                                    <p:cTn id="22" presetID="2" presetClass="entr" presetSubtype="2" fill="hold" grpId="0" nodeType="afterEffect">
                                      <p:stCondLst>
                                        <p:cond delay="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1500" fill="hold"/>
                                            <p:tgtEl>
                                              <p:spTgt spid="125"/>
                                            </p:tgtEl>
                                            <p:attrNameLst>
                                              <p:attrName>ppt_x</p:attrName>
                                            </p:attrNameLst>
                                          </p:cBhvr>
                                          <p:tavLst>
                                            <p:tav tm="0">
                                              <p:val>
                                                <p:strVal val="1+#ppt_w/2"/>
                                              </p:val>
                                            </p:tav>
                                            <p:tav tm="100000">
                                              <p:val>
                                                <p:strVal val="#ppt_x"/>
                                              </p:val>
                                            </p:tav>
                                          </p:tavLst>
                                        </p:anim>
                                        <p:anim calcmode="lin" valueType="num">
                                          <p:cBhvr additive="base">
                                            <p:cTn id="25" dur="1500" fill="hold"/>
                                            <p:tgtEl>
                                              <p:spTgt spid="125"/>
                                            </p:tgtEl>
                                            <p:attrNameLst>
                                              <p:attrName>ppt_y</p:attrName>
                                            </p:attrNameLst>
                                          </p:cBhvr>
                                          <p:tavLst>
                                            <p:tav tm="0">
                                              <p:val>
                                                <p:strVal val="#ppt_y"/>
                                              </p:val>
                                            </p:tav>
                                            <p:tav tm="100000">
                                              <p:val>
                                                <p:strVal val="#ppt_y"/>
                                              </p:val>
                                            </p:tav>
                                          </p:tavLst>
                                        </p:anim>
                                      </p:childTnLst>
                                    </p:cTn>
                                  </p:par>
                                </p:childTnLst>
                              </p:cTn>
                            </p:par>
                            <p:par>
                              <p:cTn id="26" fill="hold">
                                <p:stCondLst>
                                  <p:cond delay="5000"/>
                                </p:stCondLst>
                                <p:childTnLst>
                                  <p:par>
                                    <p:cTn id="27" presetID="10"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childTnLst>
                              </p:cTn>
                            </p:par>
                            <p:par>
                              <p:cTn id="30" fill="hold">
                                <p:stCondLst>
                                  <p:cond delay="5500"/>
                                </p:stCondLst>
                                <p:childTnLst>
                                  <p:par>
                                    <p:cTn id="31" presetID="2" presetClass="entr" presetSubtype="2" fill="hold" grpId="0"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1500" fill="hold"/>
                                            <p:tgtEl>
                                              <p:spTgt spid="126"/>
                                            </p:tgtEl>
                                            <p:attrNameLst>
                                              <p:attrName>ppt_x</p:attrName>
                                            </p:attrNameLst>
                                          </p:cBhvr>
                                          <p:tavLst>
                                            <p:tav tm="0">
                                              <p:val>
                                                <p:strVal val="1+#ppt_w/2"/>
                                              </p:val>
                                            </p:tav>
                                            <p:tav tm="100000">
                                              <p:val>
                                                <p:strVal val="#ppt_x"/>
                                              </p:val>
                                            </p:tav>
                                          </p:tavLst>
                                        </p:anim>
                                        <p:anim calcmode="lin" valueType="num">
                                          <p:cBhvr additive="base">
                                            <p:cTn id="34" dur="1500" fill="hold"/>
                                            <p:tgtEl>
                                              <p:spTgt spid="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124" grpId="0" animBg="1"/>
          <p:bldP spid="125" grpId="0" animBg="1"/>
          <p:bldP spid="126" grpId="0" animBg="1"/>
          <p:bldP spid="33" grpId="0" animBg="1"/>
          <p:bldP spid="34" grpId="0" animBg="1"/>
          <p:bldP spid="35" grpId="0" animBg="1"/>
        </p:bldLst>
      </p:timing>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126654" y="2709714"/>
            <a:ext cx="9433048" cy="1600378"/>
          </a:xfrm>
          <a:prstGeom prst="rect">
            <a:avLst/>
          </a:prstGeom>
          <a:noFill/>
        </p:spPr>
        <p:txBody>
          <a:bodyPr wrap="square" lIns="121861" tIns="60930" rIns="121861" bIns="60930">
            <a:spAutoFit/>
          </a:bodyPr>
          <a:lstStyle/>
          <a:p>
            <a:pPr indent="457200" defTabSz="1218753" fontAlgn="base">
              <a:lnSpc>
                <a:spcPct val="200000"/>
              </a:lnSpc>
              <a:spcBef>
                <a:spcPct val="0"/>
              </a:spcBef>
              <a:spcAft>
                <a:spcPct val="0"/>
              </a:spcAft>
              <a:defRPr/>
            </a:pPr>
            <a:r>
              <a:rPr lang="zh-CN" altLang="en-US"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 制定</a:t>
            </a:r>
            <a:r>
              <a:rPr lang="zh-CN" altLang="en-US" b="1"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国家监察法，依法赋予监察委员会职责权限和调查手段，用留置取代“两规”措施。</a:t>
            </a:r>
          </a:p>
        </p:txBody>
      </p:sp>
      <p:pic>
        <p:nvPicPr>
          <p:cNvPr id="10" name="Picture 272" descr="红旗底条"/>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7000"/>
                    </a14:imgEffect>
                  </a14:imgLayer>
                </a14:imgProps>
              </a:ext>
              <a:ext uri="{28A0092B-C50C-407E-A947-70E740481C1C}">
                <a14:useLocalDpi xmlns:a14="http://schemas.microsoft.com/office/drawing/2010/main"/>
              </a:ext>
            </a:extLst>
          </a:blip>
          <a:srcRect/>
          <a:stretch>
            <a:fillRect/>
          </a:stretch>
        </p:blipFill>
        <p:spPr bwMode="auto">
          <a:xfrm>
            <a:off x="-61915" y="5512575"/>
            <a:ext cx="13472475" cy="134701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2422798" y="621482"/>
            <a:ext cx="6625987" cy="1671561"/>
            <a:chOff x="3322420" y="636852"/>
            <a:chExt cx="5423316" cy="1368159"/>
          </a:xfrm>
        </p:grpSpPr>
        <p:grpSp>
          <p:nvGrpSpPr>
            <p:cNvPr id="15" name="组合 14"/>
            <p:cNvGrpSpPr/>
            <p:nvPr/>
          </p:nvGrpSpPr>
          <p:grpSpPr>
            <a:xfrm>
              <a:off x="4006974" y="988720"/>
              <a:ext cx="4738762" cy="664424"/>
              <a:chOff x="467545" y="1895344"/>
              <a:chExt cx="4335501" cy="469674"/>
            </a:xfrm>
          </p:grpSpPr>
          <p:pic>
            <p:nvPicPr>
              <p:cNvPr id="16" name="图片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467545" y="1895344"/>
                <a:ext cx="4335501" cy="469674"/>
              </a:xfrm>
              <a:prstGeom prst="rect">
                <a:avLst/>
              </a:prstGeom>
              <a:effectLst>
                <a:outerShdw blurRad="50800" dist="38100" dir="2700000" algn="tl" rotWithShape="0">
                  <a:prstClr val="black">
                    <a:alpha val="40000"/>
                  </a:prstClr>
                </a:outerShdw>
                <a:reflection blurRad="6350" stA="77000" endPos="42000" dir="5400000" sy="-100000" algn="bl" rotWithShape="0"/>
              </a:effectLst>
            </p:spPr>
          </p:pic>
          <p:sp>
            <p:nvSpPr>
              <p:cNvPr id="17" name="矩形 16"/>
              <p:cNvSpPr/>
              <p:nvPr/>
            </p:nvSpPr>
            <p:spPr>
              <a:xfrm>
                <a:off x="785978" y="1975419"/>
                <a:ext cx="3700261" cy="302726"/>
              </a:xfrm>
              <a:prstGeom prst="rect">
                <a:avLst/>
              </a:prstGeom>
            </p:spPr>
            <p:txBody>
              <a:bodyPr wrap="square">
                <a:spAutoFit/>
              </a:bodyPr>
              <a:lstStyle/>
              <a:p>
                <a:pPr algn="ctr" defTabSz="1218753">
                  <a:defRPr/>
                </a:pPr>
                <a:r>
                  <a:rPr lang="zh-CN" altLang="en-US" sz="2800" b="1" dirty="0">
                    <a:gradFill>
                      <a:gsLst>
                        <a:gs pos="0">
                          <a:srgbClr val="FFFF00"/>
                        </a:gs>
                        <a:gs pos="50000">
                          <a:srgbClr val="FAD694"/>
                        </a:gs>
                        <a:gs pos="100000">
                          <a:schemeClr val="accent1">
                            <a:tint val="23500"/>
                            <a:satMod val="160000"/>
                          </a:schemeClr>
                        </a:gs>
                      </a:gsLst>
                      <a:lin ang="16200000" scaled="0"/>
                    </a:gradFill>
                    <a:effectLst>
                      <a:outerShdw blurRad="50800" dist="38100" dir="5400000" algn="t" rotWithShape="0">
                        <a:prstClr val="black">
                          <a:alpha val="40000"/>
                        </a:prstClr>
                      </a:outerShdw>
                    </a:effectLst>
                    <a:latin typeface="微软雅黑" pitchFamily="34" charset="-122"/>
                    <a:ea typeface="微软雅黑" pitchFamily="34" charset="-122"/>
                  </a:rPr>
                  <a:t>留置取代“两规”</a:t>
                </a:r>
              </a:p>
            </p:txBody>
          </p:sp>
        </p:grpSp>
        <p:pic>
          <p:nvPicPr>
            <p:cNvPr id="13" name="Picture 2" descr="F:\桌面\党政机关\素材\党徽\Nipic_20180988_20150909113802527000.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22420" y="636852"/>
              <a:ext cx="1605632" cy="136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5211049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7059976" y="621479"/>
            <a:ext cx="3168352" cy="461666"/>
            <a:chOff x="6959302" y="1819501"/>
            <a:chExt cx="3960440" cy="363043"/>
          </a:xfrm>
        </p:grpSpPr>
        <p:sp>
          <p:nvSpPr>
            <p:cNvPr id="52" name="圆角矩形 51"/>
            <p:cNvSpPr/>
            <p:nvPr/>
          </p:nvSpPr>
          <p:spPr>
            <a:xfrm>
              <a:off x="6959302" y="1819501"/>
              <a:ext cx="3960440" cy="337063"/>
            </a:xfrm>
            <a:prstGeom prst="roundRect">
              <a:avLst>
                <a:gd name="adj" fmla="val 50000"/>
              </a:avLst>
            </a:prstGeom>
            <a:gradFill>
              <a:gsLst>
                <a:gs pos="90833">
                  <a:srgbClr val="FFFF00"/>
                </a:gs>
                <a:gs pos="79000">
                  <a:schemeClr val="accent2"/>
                </a:gs>
                <a:gs pos="20000">
                  <a:schemeClr val="accent2">
                    <a:lumMod val="40000"/>
                    <a:lumOff val="60000"/>
                  </a:schemeClr>
                </a:gs>
              </a:gsLst>
              <a:lin ang="5400000" scaled="1"/>
            </a:gradFill>
            <a:ln>
              <a:gradFill flip="none" rotWithShape="1">
                <a:gsLst>
                  <a:gs pos="0">
                    <a:srgbClr val="FFF200"/>
                  </a:gs>
                  <a:gs pos="45000">
                    <a:srgbClr val="FF7A00"/>
                  </a:gs>
                  <a:gs pos="100000">
                    <a:schemeClr val="accent2">
                      <a:lumMod val="20000"/>
                      <a:lumOff val="80000"/>
                    </a:schemeClr>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53" name="TextBox 52"/>
            <p:cNvSpPr txBox="1"/>
            <p:nvPr/>
          </p:nvSpPr>
          <p:spPr>
            <a:xfrm>
              <a:off x="7245477" y="1819502"/>
              <a:ext cx="1415773" cy="363042"/>
            </a:xfrm>
            <a:prstGeom prst="rect">
              <a:avLst/>
            </a:prstGeom>
            <a:noFill/>
          </p:spPr>
          <p:txBody>
            <a:bodyPr wrap="none" rtlCol="0">
              <a:spAutoFit/>
            </a:bodyPr>
            <a:lstStyle/>
            <a:p>
              <a:r>
                <a:rPr lang="zh-CN" altLang="en-US" b="1" dirty="0">
                  <a:solidFill>
                    <a:schemeClr val="accent1"/>
                  </a:solidFill>
                </a:rPr>
                <a:t>学习本领</a:t>
              </a:r>
            </a:p>
          </p:txBody>
        </p:sp>
      </p:grpSp>
      <p:grpSp>
        <p:nvGrpSpPr>
          <p:cNvPr id="55" name="组合 54"/>
          <p:cNvGrpSpPr/>
          <p:nvPr/>
        </p:nvGrpSpPr>
        <p:grpSpPr>
          <a:xfrm>
            <a:off x="7059976" y="1269555"/>
            <a:ext cx="3168352" cy="461665"/>
            <a:chOff x="6959302" y="2473467"/>
            <a:chExt cx="3960440" cy="363042"/>
          </a:xfrm>
        </p:grpSpPr>
        <p:sp>
          <p:nvSpPr>
            <p:cNvPr id="56" name="圆角矩形 55"/>
            <p:cNvSpPr/>
            <p:nvPr/>
          </p:nvSpPr>
          <p:spPr>
            <a:xfrm>
              <a:off x="6959302" y="2495180"/>
              <a:ext cx="3960440" cy="337063"/>
            </a:xfrm>
            <a:prstGeom prst="roundRect">
              <a:avLst>
                <a:gd name="adj" fmla="val 50000"/>
              </a:avLst>
            </a:prstGeom>
            <a:gradFill>
              <a:gsLst>
                <a:gs pos="90833">
                  <a:srgbClr val="FFFF00"/>
                </a:gs>
                <a:gs pos="79000">
                  <a:schemeClr val="accent2"/>
                </a:gs>
                <a:gs pos="20000">
                  <a:schemeClr val="accent2">
                    <a:lumMod val="40000"/>
                    <a:lumOff val="60000"/>
                  </a:schemeClr>
                </a:gs>
              </a:gsLst>
              <a:lin ang="5400000" scaled="1"/>
            </a:gradFill>
            <a:ln>
              <a:gradFill flip="none" rotWithShape="1">
                <a:gsLst>
                  <a:gs pos="0">
                    <a:srgbClr val="FFF200"/>
                  </a:gs>
                  <a:gs pos="45000">
                    <a:srgbClr val="FF7A00"/>
                  </a:gs>
                  <a:gs pos="100000">
                    <a:schemeClr val="accent2">
                      <a:lumMod val="20000"/>
                      <a:lumOff val="80000"/>
                    </a:schemeClr>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57" name="TextBox 56"/>
            <p:cNvSpPr txBox="1"/>
            <p:nvPr/>
          </p:nvSpPr>
          <p:spPr>
            <a:xfrm>
              <a:off x="7253912" y="2473467"/>
              <a:ext cx="2031325" cy="363042"/>
            </a:xfrm>
            <a:prstGeom prst="rect">
              <a:avLst/>
            </a:prstGeom>
            <a:noFill/>
          </p:spPr>
          <p:txBody>
            <a:bodyPr wrap="none" rtlCol="0">
              <a:spAutoFit/>
            </a:bodyPr>
            <a:lstStyle/>
            <a:p>
              <a:r>
                <a:rPr lang="zh-CN" altLang="en-US" b="1" dirty="0">
                  <a:solidFill>
                    <a:schemeClr val="accent1"/>
                  </a:solidFill>
                </a:rPr>
                <a:t>政治领导本领</a:t>
              </a:r>
            </a:p>
          </p:txBody>
        </p:sp>
      </p:grpSp>
      <p:grpSp>
        <p:nvGrpSpPr>
          <p:cNvPr id="59" name="组合 58"/>
          <p:cNvGrpSpPr/>
          <p:nvPr/>
        </p:nvGrpSpPr>
        <p:grpSpPr>
          <a:xfrm>
            <a:off x="7059976" y="1917626"/>
            <a:ext cx="3168352" cy="461665"/>
            <a:chOff x="6959302" y="3120804"/>
            <a:chExt cx="3960440" cy="363042"/>
          </a:xfrm>
        </p:grpSpPr>
        <p:sp>
          <p:nvSpPr>
            <p:cNvPr id="60" name="圆角矩形 59"/>
            <p:cNvSpPr/>
            <p:nvPr/>
          </p:nvSpPr>
          <p:spPr>
            <a:xfrm>
              <a:off x="6959302" y="3139819"/>
              <a:ext cx="3960440" cy="337063"/>
            </a:xfrm>
            <a:prstGeom prst="roundRect">
              <a:avLst>
                <a:gd name="adj" fmla="val 50000"/>
              </a:avLst>
            </a:prstGeom>
            <a:gradFill>
              <a:gsLst>
                <a:gs pos="90833">
                  <a:srgbClr val="FFFF00"/>
                </a:gs>
                <a:gs pos="79000">
                  <a:schemeClr val="accent2"/>
                </a:gs>
                <a:gs pos="20000">
                  <a:schemeClr val="accent2">
                    <a:lumMod val="40000"/>
                    <a:lumOff val="60000"/>
                  </a:schemeClr>
                </a:gs>
              </a:gsLst>
              <a:lin ang="5400000" scaled="1"/>
            </a:gradFill>
            <a:ln>
              <a:gradFill flip="none" rotWithShape="1">
                <a:gsLst>
                  <a:gs pos="0">
                    <a:srgbClr val="FFF200"/>
                  </a:gs>
                  <a:gs pos="45000">
                    <a:srgbClr val="FF7A00"/>
                  </a:gs>
                  <a:gs pos="100000">
                    <a:schemeClr val="accent2">
                      <a:lumMod val="20000"/>
                      <a:lumOff val="80000"/>
                    </a:schemeClr>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61" name="TextBox 60"/>
            <p:cNvSpPr txBox="1"/>
            <p:nvPr/>
          </p:nvSpPr>
          <p:spPr>
            <a:xfrm>
              <a:off x="7245477" y="3120804"/>
              <a:ext cx="2031325" cy="363042"/>
            </a:xfrm>
            <a:prstGeom prst="rect">
              <a:avLst/>
            </a:prstGeom>
            <a:noFill/>
          </p:spPr>
          <p:txBody>
            <a:bodyPr wrap="none" rtlCol="0">
              <a:spAutoFit/>
            </a:bodyPr>
            <a:lstStyle/>
            <a:p>
              <a:r>
                <a:rPr lang="zh-CN" altLang="en-US" b="1" dirty="0">
                  <a:solidFill>
                    <a:schemeClr val="accent1"/>
                  </a:solidFill>
                </a:rPr>
                <a:t>改革创新本领</a:t>
              </a:r>
            </a:p>
          </p:txBody>
        </p:sp>
      </p:grpSp>
      <p:grpSp>
        <p:nvGrpSpPr>
          <p:cNvPr id="63" name="组合 62"/>
          <p:cNvGrpSpPr/>
          <p:nvPr/>
        </p:nvGrpSpPr>
        <p:grpSpPr>
          <a:xfrm>
            <a:off x="7059976" y="2565698"/>
            <a:ext cx="3168352" cy="461664"/>
            <a:chOff x="6959302" y="3769616"/>
            <a:chExt cx="3960440" cy="363043"/>
          </a:xfrm>
        </p:grpSpPr>
        <p:sp>
          <p:nvSpPr>
            <p:cNvPr id="64" name="圆角矩形 63"/>
            <p:cNvSpPr/>
            <p:nvPr/>
          </p:nvSpPr>
          <p:spPr>
            <a:xfrm>
              <a:off x="6959302" y="3791324"/>
              <a:ext cx="3960440" cy="337063"/>
            </a:xfrm>
            <a:prstGeom prst="roundRect">
              <a:avLst>
                <a:gd name="adj" fmla="val 50000"/>
              </a:avLst>
            </a:prstGeom>
            <a:gradFill>
              <a:gsLst>
                <a:gs pos="90833">
                  <a:srgbClr val="FFFF00"/>
                </a:gs>
                <a:gs pos="79000">
                  <a:schemeClr val="accent2"/>
                </a:gs>
                <a:gs pos="20000">
                  <a:schemeClr val="accent2">
                    <a:lumMod val="40000"/>
                    <a:lumOff val="60000"/>
                  </a:schemeClr>
                </a:gs>
              </a:gsLst>
              <a:lin ang="5400000" scaled="1"/>
            </a:gradFill>
            <a:ln>
              <a:gradFill flip="none" rotWithShape="1">
                <a:gsLst>
                  <a:gs pos="0">
                    <a:srgbClr val="FFF200"/>
                  </a:gs>
                  <a:gs pos="45000">
                    <a:srgbClr val="FF7A00"/>
                  </a:gs>
                  <a:gs pos="100000">
                    <a:schemeClr val="accent2">
                      <a:lumMod val="20000"/>
                      <a:lumOff val="80000"/>
                    </a:schemeClr>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65" name="TextBox 64"/>
            <p:cNvSpPr txBox="1"/>
            <p:nvPr/>
          </p:nvSpPr>
          <p:spPr>
            <a:xfrm>
              <a:off x="7253912" y="3769616"/>
              <a:ext cx="2031325" cy="363043"/>
            </a:xfrm>
            <a:prstGeom prst="rect">
              <a:avLst/>
            </a:prstGeom>
            <a:noFill/>
          </p:spPr>
          <p:txBody>
            <a:bodyPr wrap="none" rtlCol="0">
              <a:spAutoFit/>
            </a:bodyPr>
            <a:lstStyle/>
            <a:p>
              <a:r>
                <a:rPr lang="zh-CN" altLang="en-US" b="1" dirty="0">
                  <a:solidFill>
                    <a:schemeClr val="accent1"/>
                  </a:solidFill>
                </a:rPr>
                <a:t>科学发展本领</a:t>
              </a:r>
            </a:p>
          </p:txBody>
        </p:sp>
      </p:grpSp>
      <p:grpSp>
        <p:nvGrpSpPr>
          <p:cNvPr id="71" name="组合 70"/>
          <p:cNvGrpSpPr/>
          <p:nvPr/>
        </p:nvGrpSpPr>
        <p:grpSpPr>
          <a:xfrm>
            <a:off x="7059976" y="3213770"/>
            <a:ext cx="3168352" cy="461664"/>
            <a:chOff x="6959302" y="4424631"/>
            <a:chExt cx="3960440" cy="363044"/>
          </a:xfrm>
        </p:grpSpPr>
        <p:sp>
          <p:nvSpPr>
            <p:cNvPr id="72" name="圆角矩形 71"/>
            <p:cNvSpPr/>
            <p:nvPr/>
          </p:nvSpPr>
          <p:spPr>
            <a:xfrm>
              <a:off x="6959302" y="4439396"/>
              <a:ext cx="3960440" cy="337063"/>
            </a:xfrm>
            <a:prstGeom prst="roundRect">
              <a:avLst>
                <a:gd name="adj" fmla="val 50000"/>
              </a:avLst>
            </a:prstGeom>
            <a:gradFill>
              <a:gsLst>
                <a:gs pos="90833">
                  <a:srgbClr val="FFFF00"/>
                </a:gs>
                <a:gs pos="79000">
                  <a:schemeClr val="accent2"/>
                </a:gs>
                <a:gs pos="20000">
                  <a:schemeClr val="accent2">
                    <a:lumMod val="40000"/>
                    <a:lumOff val="60000"/>
                  </a:schemeClr>
                </a:gs>
              </a:gsLst>
              <a:lin ang="5400000" scaled="1"/>
            </a:gradFill>
            <a:ln>
              <a:gradFill flip="none" rotWithShape="1">
                <a:gsLst>
                  <a:gs pos="0">
                    <a:srgbClr val="FFF200"/>
                  </a:gs>
                  <a:gs pos="45000">
                    <a:srgbClr val="FF7A00"/>
                  </a:gs>
                  <a:gs pos="100000">
                    <a:schemeClr val="accent2">
                      <a:lumMod val="20000"/>
                      <a:lumOff val="80000"/>
                    </a:schemeClr>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73" name="TextBox 72"/>
            <p:cNvSpPr txBox="1"/>
            <p:nvPr/>
          </p:nvSpPr>
          <p:spPr>
            <a:xfrm>
              <a:off x="7253912" y="4424631"/>
              <a:ext cx="2031325" cy="363044"/>
            </a:xfrm>
            <a:prstGeom prst="rect">
              <a:avLst/>
            </a:prstGeom>
            <a:noFill/>
          </p:spPr>
          <p:txBody>
            <a:bodyPr wrap="none" rtlCol="0">
              <a:spAutoFit/>
            </a:bodyPr>
            <a:lstStyle/>
            <a:p>
              <a:r>
                <a:rPr lang="zh-CN" altLang="en-US" b="1" dirty="0">
                  <a:solidFill>
                    <a:schemeClr val="accent1"/>
                  </a:solidFill>
                </a:rPr>
                <a:t>依法执政本领</a:t>
              </a:r>
            </a:p>
          </p:txBody>
        </p:sp>
      </p:grpSp>
      <p:pic>
        <p:nvPicPr>
          <p:cNvPr id="128" name="图片 12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0" y="2898220"/>
            <a:ext cx="7307891" cy="3879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272" descr="红旗底条"/>
          <p:cNvPicPr>
            <a:picLocks noChangeAspect="1" noChangeArrowheads="1"/>
          </p:cNvPicPr>
          <p:nvPr/>
        </p:nvPicPr>
        <p:blipFill>
          <a:blip r:embed="rId4" cstate="email">
            <a:extLst>
              <a:ext uri="{BEBA8EAE-BF5A-486C-A8C5-ECC9F3942E4B}">
                <a14:imgProps xmlns:a14="http://schemas.microsoft.com/office/drawing/2010/main">
                  <a14:imgLayer r:embed="rId5">
                    <a14:imgEffect>
                      <a14:brightnessContrast bright="7000"/>
                    </a14:imgEffect>
                  </a14:imgLayer>
                </a14:imgProps>
              </a:ext>
              <a:ext uri="{28A0092B-C50C-407E-A947-70E740481C1C}">
                <a14:useLocalDpi xmlns:a14="http://schemas.microsoft.com/office/drawing/2010/main"/>
              </a:ext>
            </a:extLst>
          </a:blip>
          <a:srcRect/>
          <a:stretch>
            <a:fillRect/>
          </a:stretch>
        </p:blipFill>
        <p:spPr bwMode="auto">
          <a:xfrm>
            <a:off x="-61915" y="5512575"/>
            <a:ext cx="13472475" cy="1347013"/>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组合 39"/>
          <p:cNvGrpSpPr/>
          <p:nvPr/>
        </p:nvGrpSpPr>
        <p:grpSpPr>
          <a:xfrm>
            <a:off x="1054646" y="1038153"/>
            <a:ext cx="4896541" cy="1671561"/>
            <a:chOff x="3409869" y="628676"/>
            <a:chExt cx="2973248" cy="1368159"/>
          </a:xfrm>
        </p:grpSpPr>
        <p:grpSp>
          <p:nvGrpSpPr>
            <p:cNvPr id="41" name="组合 40"/>
            <p:cNvGrpSpPr/>
            <p:nvPr/>
          </p:nvGrpSpPr>
          <p:grpSpPr>
            <a:xfrm>
              <a:off x="4029672" y="988717"/>
              <a:ext cx="2353445" cy="692708"/>
              <a:chOff x="488312" y="1895343"/>
              <a:chExt cx="2153173" cy="489668"/>
            </a:xfrm>
          </p:grpSpPr>
          <p:pic>
            <p:nvPicPr>
              <p:cNvPr id="43" name="图片 42"/>
              <p:cNvPicPr>
                <a:picLocks noChangeAspect="1"/>
              </p:cNvPicPr>
              <p:nvPr/>
            </p:nvPicPr>
            <p:blipFill>
              <a:blip r:embed="rId6">
                <a:extLst>
                  <a:ext uri="{28A0092B-C50C-407E-A947-70E740481C1C}">
                    <a14:useLocalDpi xmlns:a14="http://schemas.microsoft.com/office/drawing/2010/main"/>
                  </a:ext>
                </a:extLst>
              </a:blip>
              <a:stretch>
                <a:fillRect/>
              </a:stretch>
            </p:blipFill>
            <p:spPr>
              <a:xfrm flipH="1">
                <a:off x="488312" y="1895343"/>
                <a:ext cx="2153173" cy="489668"/>
              </a:xfrm>
              <a:prstGeom prst="rect">
                <a:avLst/>
              </a:prstGeom>
              <a:effectLst>
                <a:outerShdw blurRad="50800" dist="38100" dir="2700000" algn="tl" rotWithShape="0">
                  <a:prstClr val="black">
                    <a:alpha val="40000"/>
                  </a:prstClr>
                </a:outerShdw>
                <a:reflection blurRad="6350" stA="77000" endPos="42000" dir="5400000" sy="-100000" algn="bl" rotWithShape="0"/>
              </a:effectLst>
            </p:spPr>
          </p:pic>
          <p:sp>
            <p:nvSpPr>
              <p:cNvPr id="44" name="矩形 43"/>
              <p:cNvSpPr/>
              <p:nvPr/>
            </p:nvSpPr>
            <p:spPr>
              <a:xfrm>
                <a:off x="784012" y="1975419"/>
                <a:ext cx="1497444" cy="302726"/>
              </a:xfrm>
              <a:prstGeom prst="rect">
                <a:avLst/>
              </a:prstGeom>
            </p:spPr>
            <p:txBody>
              <a:bodyPr wrap="square">
                <a:spAutoFit/>
              </a:bodyPr>
              <a:lstStyle/>
              <a:p>
                <a:pPr algn="ctr" defTabSz="1218753">
                  <a:defRPr/>
                </a:pPr>
                <a:r>
                  <a:rPr lang="en-US" altLang="zh-CN" sz="2800" b="1" dirty="0">
                    <a:gradFill>
                      <a:gsLst>
                        <a:gs pos="0">
                          <a:srgbClr val="FFFF00"/>
                        </a:gs>
                        <a:gs pos="50000">
                          <a:srgbClr val="FAD694"/>
                        </a:gs>
                        <a:gs pos="100000">
                          <a:schemeClr val="accent1">
                            <a:tint val="23500"/>
                            <a:satMod val="160000"/>
                          </a:schemeClr>
                        </a:gs>
                      </a:gsLst>
                      <a:lin ang="16200000" scaled="0"/>
                    </a:gradFill>
                    <a:effectLst>
                      <a:outerShdw blurRad="50800" dist="38100" dir="5400000" algn="t" rotWithShape="0">
                        <a:prstClr val="black">
                          <a:alpha val="40000"/>
                        </a:prstClr>
                      </a:outerShdw>
                    </a:effectLst>
                    <a:latin typeface="微软雅黑" pitchFamily="34" charset="-122"/>
                    <a:ea typeface="微软雅黑" pitchFamily="34" charset="-122"/>
                  </a:rPr>
                  <a:t>8</a:t>
                </a:r>
                <a:r>
                  <a:rPr lang="zh-CN" altLang="en-US" sz="2800" b="1" dirty="0">
                    <a:gradFill>
                      <a:gsLst>
                        <a:gs pos="0">
                          <a:srgbClr val="FFFF00"/>
                        </a:gs>
                        <a:gs pos="50000">
                          <a:srgbClr val="FAD694"/>
                        </a:gs>
                        <a:gs pos="100000">
                          <a:schemeClr val="accent1">
                            <a:tint val="23500"/>
                            <a:satMod val="160000"/>
                          </a:schemeClr>
                        </a:gs>
                      </a:gsLst>
                      <a:lin ang="16200000" scaled="0"/>
                    </a:gradFill>
                    <a:effectLst>
                      <a:outerShdw blurRad="50800" dist="38100" dir="5400000" algn="t" rotWithShape="0">
                        <a:prstClr val="black">
                          <a:alpha val="40000"/>
                        </a:prstClr>
                      </a:outerShdw>
                    </a:effectLst>
                    <a:latin typeface="微软雅黑" pitchFamily="34" charset="-122"/>
                    <a:ea typeface="微软雅黑" pitchFamily="34" charset="-122"/>
                  </a:rPr>
                  <a:t>个执政本领</a:t>
                </a:r>
              </a:p>
            </p:txBody>
          </p:sp>
        </p:grpSp>
        <p:pic>
          <p:nvPicPr>
            <p:cNvPr id="42" name="Picture 2" descr="F:\桌面\党政机关\素材\党徽\Nipic_20180988_20150909113802527000.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409869" y="628676"/>
              <a:ext cx="1311728" cy="136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9" name="组合 78"/>
          <p:cNvGrpSpPr/>
          <p:nvPr/>
        </p:nvGrpSpPr>
        <p:grpSpPr>
          <a:xfrm>
            <a:off x="7103318" y="3827831"/>
            <a:ext cx="3168352" cy="461665"/>
            <a:chOff x="6959302" y="3120804"/>
            <a:chExt cx="3960440" cy="363042"/>
          </a:xfrm>
        </p:grpSpPr>
        <p:sp>
          <p:nvSpPr>
            <p:cNvPr id="80" name="圆角矩形 79"/>
            <p:cNvSpPr/>
            <p:nvPr/>
          </p:nvSpPr>
          <p:spPr>
            <a:xfrm>
              <a:off x="6959302" y="3139819"/>
              <a:ext cx="3960440" cy="337063"/>
            </a:xfrm>
            <a:prstGeom prst="roundRect">
              <a:avLst>
                <a:gd name="adj" fmla="val 50000"/>
              </a:avLst>
            </a:prstGeom>
            <a:gradFill>
              <a:gsLst>
                <a:gs pos="90833">
                  <a:srgbClr val="FFFF00"/>
                </a:gs>
                <a:gs pos="79000">
                  <a:schemeClr val="accent2"/>
                </a:gs>
                <a:gs pos="20000">
                  <a:schemeClr val="accent2">
                    <a:lumMod val="40000"/>
                    <a:lumOff val="60000"/>
                  </a:schemeClr>
                </a:gs>
              </a:gsLst>
              <a:lin ang="5400000" scaled="1"/>
            </a:gradFill>
            <a:ln>
              <a:gradFill flip="none" rotWithShape="1">
                <a:gsLst>
                  <a:gs pos="0">
                    <a:srgbClr val="FFF200"/>
                  </a:gs>
                  <a:gs pos="45000">
                    <a:srgbClr val="FF7A00"/>
                  </a:gs>
                  <a:gs pos="100000">
                    <a:schemeClr val="accent2">
                      <a:lumMod val="20000"/>
                      <a:lumOff val="80000"/>
                    </a:schemeClr>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81" name="TextBox 80"/>
            <p:cNvSpPr txBox="1"/>
            <p:nvPr/>
          </p:nvSpPr>
          <p:spPr>
            <a:xfrm>
              <a:off x="7245477" y="3120804"/>
              <a:ext cx="2031325" cy="363042"/>
            </a:xfrm>
            <a:prstGeom prst="rect">
              <a:avLst/>
            </a:prstGeom>
            <a:noFill/>
          </p:spPr>
          <p:txBody>
            <a:bodyPr wrap="none" rtlCol="0">
              <a:spAutoFit/>
            </a:bodyPr>
            <a:lstStyle/>
            <a:p>
              <a:r>
                <a:rPr lang="zh-CN" altLang="en-US" b="1" dirty="0" smtClean="0">
                  <a:solidFill>
                    <a:schemeClr val="accent1"/>
                  </a:solidFill>
                </a:rPr>
                <a:t>群众工作本领</a:t>
              </a:r>
              <a:endParaRPr lang="zh-CN" altLang="en-US" b="1" dirty="0">
                <a:solidFill>
                  <a:schemeClr val="accent1"/>
                </a:solidFill>
              </a:endParaRPr>
            </a:p>
          </p:txBody>
        </p:sp>
      </p:grpSp>
      <p:grpSp>
        <p:nvGrpSpPr>
          <p:cNvPr id="82" name="组合 81"/>
          <p:cNvGrpSpPr/>
          <p:nvPr/>
        </p:nvGrpSpPr>
        <p:grpSpPr>
          <a:xfrm>
            <a:off x="7103318" y="4475898"/>
            <a:ext cx="3168352" cy="461665"/>
            <a:chOff x="6959302" y="3769614"/>
            <a:chExt cx="3960440" cy="363044"/>
          </a:xfrm>
        </p:grpSpPr>
        <p:sp>
          <p:nvSpPr>
            <p:cNvPr id="83" name="圆角矩形 82"/>
            <p:cNvSpPr/>
            <p:nvPr/>
          </p:nvSpPr>
          <p:spPr>
            <a:xfrm>
              <a:off x="6959302" y="3791324"/>
              <a:ext cx="3960440" cy="337063"/>
            </a:xfrm>
            <a:prstGeom prst="roundRect">
              <a:avLst>
                <a:gd name="adj" fmla="val 50000"/>
              </a:avLst>
            </a:prstGeom>
            <a:gradFill>
              <a:gsLst>
                <a:gs pos="90833">
                  <a:srgbClr val="FFFF00"/>
                </a:gs>
                <a:gs pos="79000">
                  <a:schemeClr val="accent2"/>
                </a:gs>
                <a:gs pos="20000">
                  <a:schemeClr val="accent2">
                    <a:lumMod val="40000"/>
                    <a:lumOff val="60000"/>
                  </a:schemeClr>
                </a:gs>
              </a:gsLst>
              <a:lin ang="5400000" scaled="1"/>
            </a:gradFill>
            <a:ln>
              <a:gradFill flip="none" rotWithShape="1">
                <a:gsLst>
                  <a:gs pos="0">
                    <a:srgbClr val="FFF200"/>
                  </a:gs>
                  <a:gs pos="45000">
                    <a:srgbClr val="FF7A00"/>
                  </a:gs>
                  <a:gs pos="100000">
                    <a:schemeClr val="accent2">
                      <a:lumMod val="20000"/>
                      <a:lumOff val="80000"/>
                    </a:schemeClr>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84" name="TextBox 83"/>
            <p:cNvSpPr txBox="1"/>
            <p:nvPr/>
          </p:nvSpPr>
          <p:spPr>
            <a:xfrm>
              <a:off x="7253912" y="3769614"/>
              <a:ext cx="2031325" cy="363044"/>
            </a:xfrm>
            <a:prstGeom prst="rect">
              <a:avLst/>
            </a:prstGeom>
            <a:noFill/>
          </p:spPr>
          <p:txBody>
            <a:bodyPr wrap="none" rtlCol="0">
              <a:spAutoFit/>
            </a:bodyPr>
            <a:lstStyle/>
            <a:p>
              <a:r>
                <a:rPr lang="zh-CN" altLang="en-US" b="1" dirty="0" smtClean="0">
                  <a:solidFill>
                    <a:schemeClr val="accent1"/>
                  </a:solidFill>
                </a:rPr>
                <a:t>狠抓落实本领</a:t>
              </a:r>
              <a:endParaRPr lang="zh-CN" altLang="en-US" b="1" dirty="0">
                <a:solidFill>
                  <a:schemeClr val="accent1"/>
                </a:solidFill>
              </a:endParaRPr>
            </a:p>
          </p:txBody>
        </p:sp>
      </p:grpSp>
      <p:grpSp>
        <p:nvGrpSpPr>
          <p:cNvPr id="85" name="组合 84"/>
          <p:cNvGrpSpPr/>
          <p:nvPr/>
        </p:nvGrpSpPr>
        <p:grpSpPr>
          <a:xfrm>
            <a:off x="7103318" y="5123969"/>
            <a:ext cx="3168352" cy="461665"/>
            <a:chOff x="6959302" y="4424629"/>
            <a:chExt cx="3960440" cy="363045"/>
          </a:xfrm>
        </p:grpSpPr>
        <p:sp>
          <p:nvSpPr>
            <p:cNvPr id="86" name="圆角矩形 85"/>
            <p:cNvSpPr/>
            <p:nvPr/>
          </p:nvSpPr>
          <p:spPr>
            <a:xfrm>
              <a:off x="6959302" y="4439396"/>
              <a:ext cx="3960440" cy="337063"/>
            </a:xfrm>
            <a:prstGeom prst="roundRect">
              <a:avLst>
                <a:gd name="adj" fmla="val 50000"/>
              </a:avLst>
            </a:prstGeom>
            <a:gradFill>
              <a:gsLst>
                <a:gs pos="90833">
                  <a:srgbClr val="FFFF00"/>
                </a:gs>
                <a:gs pos="79000">
                  <a:schemeClr val="accent2"/>
                </a:gs>
                <a:gs pos="20000">
                  <a:schemeClr val="accent2">
                    <a:lumMod val="40000"/>
                    <a:lumOff val="60000"/>
                  </a:schemeClr>
                </a:gs>
              </a:gsLst>
              <a:lin ang="5400000" scaled="1"/>
            </a:gradFill>
            <a:ln>
              <a:gradFill flip="none" rotWithShape="1">
                <a:gsLst>
                  <a:gs pos="0">
                    <a:srgbClr val="FFF200"/>
                  </a:gs>
                  <a:gs pos="45000">
                    <a:srgbClr val="FF7A00"/>
                  </a:gs>
                  <a:gs pos="100000">
                    <a:schemeClr val="accent2">
                      <a:lumMod val="20000"/>
                      <a:lumOff val="80000"/>
                    </a:schemeClr>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87" name="TextBox 86"/>
            <p:cNvSpPr txBox="1"/>
            <p:nvPr/>
          </p:nvSpPr>
          <p:spPr>
            <a:xfrm>
              <a:off x="7253912" y="4424629"/>
              <a:ext cx="2031325" cy="363045"/>
            </a:xfrm>
            <a:prstGeom prst="rect">
              <a:avLst/>
            </a:prstGeom>
            <a:noFill/>
          </p:spPr>
          <p:txBody>
            <a:bodyPr wrap="none" rtlCol="0">
              <a:spAutoFit/>
            </a:bodyPr>
            <a:lstStyle/>
            <a:p>
              <a:r>
                <a:rPr lang="zh-CN" altLang="en-US" b="1" dirty="0" smtClean="0">
                  <a:solidFill>
                    <a:schemeClr val="accent1"/>
                  </a:solidFill>
                </a:rPr>
                <a:t>驾驭风险本领</a:t>
              </a:r>
              <a:endParaRPr lang="zh-CN" altLang="en-US" b="1" dirty="0">
                <a:solidFill>
                  <a:schemeClr val="accent1"/>
                </a:solidFill>
              </a:endParaRPr>
            </a:p>
          </p:txBody>
        </p:sp>
      </p:grpSp>
    </p:spTree>
    <p:extLst>
      <p:ext uri="{BB962C8B-B14F-4D97-AF65-F5344CB8AC3E}">
        <p14:creationId xmlns:p14="http://schemas.microsoft.com/office/powerpoint/2010/main" val="31892416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wipe(right)">
                                      <p:cBhvr>
                                        <p:cTn id="7" dur="500"/>
                                        <p:tgtEl>
                                          <p:spTgt spid="13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Effect transition="in" filter="fade">
                                      <p:cBhvr>
                                        <p:cTn id="11" dur="1000"/>
                                        <p:tgtEl>
                                          <p:spTgt spid="128"/>
                                        </p:tgtEl>
                                      </p:cBhvr>
                                    </p:animEffect>
                                    <p:anim calcmode="lin" valueType="num">
                                      <p:cBhvr>
                                        <p:cTn id="12" dur="1000" fill="hold"/>
                                        <p:tgtEl>
                                          <p:spTgt spid="128"/>
                                        </p:tgtEl>
                                        <p:attrNameLst>
                                          <p:attrName>ppt_x</p:attrName>
                                        </p:attrNameLst>
                                      </p:cBhvr>
                                      <p:tavLst>
                                        <p:tav tm="0">
                                          <p:val>
                                            <p:strVal val="#ppt_x"/>
                                          </p:val>
                                        </p:tav>
                                        <p:tav tm="100000">
                                          <p:val>
                                            <p:strVal val="#ppt_x"/>
                                          </p:val>
                                        </p:tav>
                                      </p:tavLst>
                                    </p:anim>
                                    <p:anim calcmode="lin" valueType="num">
                                      <p:cBhvr>
                                        <p:cTn id="13" dur="1000" fill="hold"/>
                                        <p:tgtEl>
                                          <p:spTgt spid="12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left)">
                                      <p:cBhvr>
                                        <p:cTn id="23" dur="500"/>
                                        <p:tgtEl>
                                          <p:spTgt spid="51"/>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wipe(left)">
                                      <p:cBhvr>
                                        <p:cTn id="31" dur="500"/>
                                        <p:tgtEl>
                                          <p:spTgt spid="59"/>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wipe(left)">
                                      <p:cBhvr>
                                        <p:cTn id="39" dur="500"/>
                                        <p:tgtEl>
                                          <p:spTgt spid="71"/>
                                        </p:tgtEl>
                                      </p:cBhvr>
                                    </p:animEffect>
                                  </p:childTnLst>
                                </p:cTn>
                              </p:par>
                            </p:childTnLst>
                          </p:cTn>
                        </p:par>
                        <p:par>
                          <p:cTn id="40" fill="hold">
                            <p:stCondLst>
                              <p:cond delay="5000"/>
                            </p:stCondLst>
                            <p:childTnLst>
                              <p:par>
                                <p:cTn id="41" presetID="22" presetClass="entr" presetSubtype="8" fill="hold" nodeType="after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wipe(left)">
                                      <p:cBhvr>
                                        <p:cTn id="43" dur="500"/>
                                        <p:tgtEl>
                                          <p:spTgt spid="79"/>
                                        </p:tgtEl>
                                      </p:cBhvr>
                                    </p:animEffect>
                                  </p:childTnLst>
                                </p:cTn>
                              </p:par>
                            </p:childTnLst>
                          </p:cTn>
                        </p:par>
                        <p:par>
                          <p:cTn id="44" fill="hold">
                            <p:stCondLst>
                              <p:cond delay="5500"/>
                            </p:stCondLst>
                            <p:childTnLst>
                              <p:par>
                                <p:cTn id="45" presetID="22" presetClass="entr" presetSubtype="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left)">
                                      <p:cBhvr>
                                        <p:cTn id="47" dur="500"/>
                                        <p:tgtEl>
                                          <p:spTgt spid="82"/>
                                        </p:tgtEl>
                                      </p:cBhvr>
                                    </p:animEffect>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85"/>
                                        </p:tgtEl>
                                        <p:attrNameLst>
                                          <p:attrName>style.visibility</p:attrName>
                                        </p:attrNameLst>
                                      </p:cBhvr>
                                      <p:to>
                                        <p:strVal val="visible"/>
                                      </p:to>
                                    </p:set>
                                    <p:animEffect transition="in" filter="wipe(left)">
                                      <p:cBhvr>
                                        <p:cTn id="5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8"/>
          <p:cNvSpPr txBox="1"/>
          <p:nvPr/>
        </p:nvSpPr>
        <p:spPr>
          <a:xfrm>
            <a:off x="3157745" y="1742980"/>
            <a:ext cx="6825893" cy="1046410"/>
          </a:xfrm>
          <a:prstGeom prst="rect">
            <a:avLst/>
          </a:prstGeom>
          <a:noFill/>
        </p:spPr>
        <p:txBody>
          <a:bodyPr wrap="square" lIns="121891" tIns="60945" rIns="121891" bIns="60945" rtlCol="0">
            <a:spAutoFit/>
          </a:bodyPr>
          <a:lstStyle/>
          <a:p>
            <a:pPr algn="ctr" defTabSz="1218753" fontAlgn="base">
              <a:spcBef>
                <a:spcPct val="0"/>
              </a:spcBef>
              <a:spcAft>
                <a:spcPct val="0"/>
              </a:spcAft>
              <a:defRPr/>
            </a:pPr>
            <a:r>
              <a:rPr lang="zh-CN" altLang="en-US" sz="6000" b="1"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感 谢 聆 听</a:t>
            </a:r>
          </a:p>
        </p:txBody>
      </p:sp>
      <p:pic>
        <p:nvPicPr>
          <p:cNvPr id="6" name="图片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801266" y="3592343"/>
            <a:ext cx="5998625" cy="318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240000"/>
                    </a14:imgEffect>
                    <a14:imgEffect>
                      <a14:brightnessContrast bright="16000" contrast="19000"/>
                    </a14:imgEffect>
                  </a14:imgLayer>
                </a14:imgProps>
              </a:ext>
              <a:ext uri="{28A0092B-C50C-407E-A947-70E740481C1C}">
                <a14:useLocalDpi xmlns:a14="http://schemas.microsoft.com/office/drawing/2010/main"/>
              </a:ext>
            </a:extLst>
          </a:blip>
          <a:stretch>
            <a:fillRect/>
          </a:stretch>
        </p:blipFill>
        <p:spPr bwMode="auto">
          <a:xfrm>
            <a:off x="-25474" y="0"/>
            <a:ext cx="3653480" cy="68910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72" descr="红旗底条"/>
          <p:cNvPicPr>
            <a:picLocks noChangeAspect="1" noChangeArrowheads="1"/>
          </p:cNvPicPr>
          <p:nvPr/>
        </p:nvPicPr>
        <p:blipFill>
          <a:blip r:embed="rId6" cstate="email">
            <a:extLst>
              <a:ext uri="{BEBA8EAE-BF5A-486C-A8C5-ECC9F3942E4B}">
                <a14:imgProps xmlns:a14="http://schemas.microsoft.com/office/drawing/2010/main">
                  <a14:imgLayer r:embed="rId7">
                    <a14:imgEffect>
                      <a14:brightnessContrast bright="7000"/>
                    </a14:imgEffect>
                  </a14:imgLayer>
                </a14:imgProps>
              </a:ext>
              <a:ext uri="{28A0092B-C50C-407E-A947-70E740481C1C}">
                <a14:useLocalDpi xmlns:a14="http://schemas.microsoft.com/office/drawing/2010/main"/>
              </a:ext>
            </a:extLst>
          </a:blip>
          <a:srcRect/>
          <a:stretch>
            <a:fillRect/>
          </a:stretch>
        </p:blipFill>
        <p:spPr bwMode="auto">
          <a:xfrm>
            <a:off x="-61915" y="5512575"/>
            <a:ext cx="13472475" cy="134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58931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26667"/>
                                  </p:iterate>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strVal val="4*#ppt_w"/>
                                          </p:val>
                                        </p:tav>
                                        <p:tav tm="100000">
                                          <p:val>
                                            <p:strVal val="#ppt_w"/>
                                          </p:val>
                                        </p:tav>
                                      </p:tavLst>
                                    </p:anim>
                                    <p:anim calcmode="lin" valueType="num">
                                      <p:cBhvr>
                                        <p:cTn id="8" dur="500" fill="hold"/>
                                        <p:tgtEl>
                                          <p:spTgt spid="42"/>
                                        </p:tgtEl>
                                        <p:attrNameLst>
                                          <p:attrName>ppt_h</p:attrName>
                                        </p:attrNameLst>
                                      </p:cBhvr>
                                      <p:tavLst>
                                        <p:tav tm="0">
                                          <p:val>
                                            <p:strVal val="4*#ppt_h"/>
                                          </p:val>
                                        </p:tav>
                                        <p:tav tm="100000">
                                          <p:val>
                                            <p:strVal val="#ppt_h"/>
                                          </p:val>
                                        </p:tav>
                                      </p:tavLst>
                                    </p:anim>
                                  </p:childTnLst>
                                </p:cTn>
                              </p:par>
                            </p:childTnLst>
                          </p:cTn>
                        </p:par>
                        <p:par>
                          <p:cTn id="9" fill="hold">
                            <p:stCondLst>
                              <p:cond delay="2400"/>
                            </p:stCondLst>
                            <p:childTnLst>
                              <p:par>
                                <p:cTn id="10" presetID="22" presetClass="entr" presetSubtype="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par>
                                <p:cTn id="13" presetID="2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500"/>
                                        <p:tgtEl>
                                          <p:spTgt spid="6"/>
                                        </p:tgtEl>
                                      </p:cBhvr>
                                    </p:animEffect>
                                  </p:childTnLst>
                                </p:cTn>
                              </p:par>
                            </p:childTnLst>
                          </p:cTn>
                        </p:par>
                        <p:par>
                          <p:cTn id="16" fill="hold">
                            <p:stCondLst>
                              <p:cond delay="39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圆角矩形 34"/>
          <p:cNvSpPr/>
          <p:nvPr/>
        </p:nvSpPr>
        <p:spPr>
          <a:xfrm>
            <a:off x="6393727" y="5446018"/>
            <a:ext cx="4375545" cy="523220"/>
          </a:xfrm>
          <a:prstGeom prst="roundRect">
            <a:avLst>
              <a:gd name="adj" fmla="val 50000"/>
            </a:avLst>
          </a:prstGeom>
          <a:gradFill>
            <a:gsLst>
              <a:gs pos="90833">
                <a:srgbClr val="FFFF00"/>
              </a:gs>
              <a:gs pos="79000">
                <a:schemeClr val="accent2"/>
              </a:gs>
              <a:gs pos="20000">
                <a:schemeClr val="accent2">
                  <a:lumMod val="40000"/>
                  <a:lumOff val="60000"/>
                </a:schemeClr>
              </a:gs>
            </a:gsLst>
            <a:lin ang="5400000" scaled="1"/>
          </a:gradFill>
          <a:ln>
            <a:gradFill flip="none" rotWithShape="1">
              <a:gsLst>
                <a:gs pos="0">
                  <a:srgbClr val="FFF200"/>
                </a:gs>
                <a:gs pos="45000">
                  <a:srgbClr val="FF7A00"/>
                </a:gs>
                <a:gs pos="100000">
                  <a:schemeClr val="accent2">
                    <a:lumMod val="20000"/>
                    <a:lumOff val="80000"/>
                  </a:schemeClr>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34" name="圆角矩形 33"/>
          <p:cNvSpPr/>
          <p:nvPr/>
        </p:nvSpPr>
        <p:spPr>
          <a:xfrm>
            <a:off x="6366295" y="4524846"/>
            <a:ext cx="4697463" cy="523220"/>
          </a:xfrm>
          <a:prstGeom prst="roundRect">
            <a:avLst>
              <a:gd name="adj" fmla="val 50000"/>
            </a:avLst>
          </a:prstGeom>
          <a:gradFill>
            <a:gsLst>
              <a:gs pos="90833">
                <a:srgbClr val="FFFF00"/>
              </a:gs>
              <a:gs pos="79000">
                <a:schemeClr val="accent2"/>
              </a:gs>
              <a:gs pos="20000">
                <a:schemeClr val="accent2">
                  <a:lumMod val="40000"/>
                  <a:lumOff val="60000"/>
                </a:schemeClr>
              </a:gs>
            </a:gsLst>
            <a:lin ang="5400000" scaled="1"/>
          </a:gradFill>
          <a:ln>
            <a:gradFill flip="none" rotWithShape="1">
              <a:gsLst>
                <a:gs pos="0">
                  <a:srgbClr val="FFF200"/>
                </a:gs>
                <a:gs pos="45000">
                  <a:srgbClr val="FF7A00"/>
                </a:gs>
                <a:gs pos="100000">
                  <a:schemeClr val="accent2">
                    <a:lumMod val="20000"/>
                    <a:lumOff val="80000"/>
                  </a:schemeClr>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24" name="圆角矩形 23"/>
          <p:cNvSpPr/>
          <p:nvPr/>
        </p:nvSpPr>
        <p:spPr>
          <a:xfrm>
            <a:off x="6366295" y="3552148"/>
            <a:ext cx="4402977" cy="523220"/>
          </a:xfrm>
          <a:prstGeom prst="roundRect">
            <a:avLst>
              <a:gd name="adj" fmla="val 50000"/>
            </a:avLst>
          </a:prstGeom>
          <a:gradFill>
            <a:gsLst>
              <a:gs pos="90833">
                <a:srgbClr val="FFFF00"/>
              </a:gs>
              <a:gs pos="79000">
                <a:schemeClr val="accent2"/>
              </a:gs>
              <a:gs pos="20000">
                <a:schemeClr val="accent2">
                  <a:lumMod val="40000"/>
                  <a:lumOff val="60000"/>
                </a:schemeClr>
              </a:gs>
            </a:gsLst>
            <a:lin ang="5400000" scaled="1"/>
          </a:gradFill>
          <a:ln>
            <a:gradFill flip="none" rotWithShape="1">
              <a:gsLst>
                <a:gs pos="0">
                  <a:srgbClr val="FFF200"/>
                </a:gs>
                <a:gs pos="45000">
                  <a:srgbClr val="FF7A00"/>
                </a:gs>
                <a:gs pos="100000">
                  <a:schemeClr val="accent2">
                    <a:lumMod val="20000"/>
                    <a:lumOff val="80000"/>
                  </a:schemeClr>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22" name="圆角矩形 21"/>
          <p:cNvSpPr/>
          <p:nvPr/>
        </p:nvSpPr>
        <p:spPr>
          <a:xfrm>
            <a:off x="6366295" y="2637706"/>
            <a:ext cx="4042937" cy="523220"/>
          </a:xfrm>
          <a:prstGeom prst="roundRect">
            <a:avLst>
              <a:gd name="adj" fmla="val 50000"/>
            </a:avLst>
          </a:prstGeom>
          <a:gradFill>
            <a:gsLst>
              <a:gs pos="90833">
                <a:srgbClr val="FFFF00"/>
              </a:gs>
              <a:gs pos="79000">
                <a:schemeClr val="accent2"/>
              </a:gs>
              <a:gs pos="20000">
                <a:schemeClr val="accent2">
                  <a:lumMod val="40000"/>
                  <a:lumOff val="60000"/>
                </a:schemeClr>
              </a:gs>
            </a:gsLst>
            <a:lin ang="5400000" scaled="1"/>
          </a:gradFill>
          <a:ln>
            <a:gradFill flip="none" rotWithShape="1">
              <a:gsLst>
                <a:gs pos="0">
                  <a:srgbClr val="FFF200"/>
                </a:gs>
                <a:gs pos="45000">
                  <a:srgbClr val="FF7A00"/>
                </a:gs>
                <a:gs pos="100000">
                  <a:schemeClr val="accent2">
                    <a:lumMod val="20000"/>
                    <a:lumOff val="80000"/>
                  </a:schemeClr>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21" name="圆角矩形 20"/>
          <p:cNvSpPr/>
          <p:nvPr/>
        </p:nvSpPr>
        <p:spPr>
          <a:xfrm>
            <a:off x="6366295" y="1773610"/>
            <a:ext cx="4402977" cy="523220"/>
          </a:xfrm>
          <a:prstGeom prst="roundRect">
            <a:avLst>
              <a:gd name="adj" fmla="val 50000"/>
            </a:avLst>
          </a:prstGeom>
          <a:gradFill>
            <a:gsLst>
              <a:gs pos="90833">
                <a:srgbClr val="FFFF00"/>
              </a:gs>
              <a:gs pos="79000">
                <a:schemeClr val="accent2"/>
              </a:gs>
              <a:gs pos="20000">
                <a:schemeClr val="accent2">
                  <a:lumMod val="40000"/>
                  <a:lumOff val="60000"/>
                </a:schemeClr>
              </a:gs>
            </a:gsLst>
            <a:lin ang="5400000" scaled="1"/>
          </a:gradFill>
          <a:ln>
            <a:gradFill flip="none" rotWithShape="1">
              <a:gsLst>
                <a:gs pos="0">
                  <a:srgbClr val="FFF200"/>
                </a:gs>
                <a:gs pos="45000">
                  <a:srgbClr val="FF7A00"/>
                </a:gs>
                <a:gs pos="100000">
                  <a:schemeClr val="accent2">
                    <a:lumMod val="20000"/>
                    <a:lumOff val="80000"/>
                  </a:schemeClr>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20" name="圆角矩形 19"/>
          <p:cNvSpPr/>
          <p:nvPr/>
        </p:nvSpPr>
        <p:spPr>
          <a:xfrm>
            <a:off x="910630" y="5446018"/>
            <a:ext cx="3816424" cy="523220"/>
          </a:xfrm>
          <a:prstGeom prst="roundRect">
            <a:avLst>
              <a:gd name="adj" fmla="val 50000"/>
            </a:avLst>
          </a:prstGeom>
          <a:gradFill>
            <a:gsLst>
              <a:gs pos="90833">
                <a:srgbClr val="FFFF00"/>
              </a:gs>
              <a:gs pos="79000">
                <a:schemeClr val="accent2"/>
              </a:gs>
              <a:gs pos="20000">
                <a:schemeClr val="accent2">
                  <a:lumMod val="40000"/>
                  <a:lumOff val="60000"/>
                </a:schemeClr>
              </a:gs>
            </a:gsLst>
            <a:lin ang="5400000" scaled="1"/>
          </a:gradFill>
          <a:ln>
            <a:gradFill flip="none" rotWithShape="1">
              <a:gsLst>
                <a:gs pos="0">
                  <a:srgbClr val="FFF200"/>
                </a:gs>
                <a:gs pos="45000">
                  <a:srgbClr val="FF7A00"/>
                </a:gs>
                <a:gs pos="100000">
                  <a:schemeClr val="accent2">
                    <a:lumMod val="20000"/>
                    <a:lumOff val="80000"/>
                  </a:schemeClr>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19" name="圆角矩形 18"/>
          <p:cNvSpPr/>
          <p:nvPr/>
        </p:nvSpPr>
        <p:spPr>
          <a:xfrm>
            <a:off x="910630" y="4509914"/>
            <a:ext cx="4947574" cy="523220"/>
          </a:xfrm>
          <a:prstGeom prst="roundRect">
            <a:avLst>
              <a:gd name="adj" fmla="val 50000"/>
            </a:avLst>
          </a:prstGeom>
          <a:gradFill>
            <a:gsLst>
              <a:gs pos="90833">
                <a:srgbClr val="FFFF00"/>
              </a:gs>
              <a:gs pos="79000">
                <a:schemeClr val="accent2"/>
              </a:gs>
              <a:gs pos="20000">
                <a:schemeClr val="accent2">
                  <a:lumMod val="40000"/>
                  <a:lumOff val="60000"/>
                </a:schemeClr>
              </a:gs>
            </a:gsLst>
            <a:lin ang="5400000" scaled="1"/>
          </a:gradFill>
          <a:ln>
            <a:gradFill flip="none" rotWithShape="1">
              <a:gsLst>
                <a:gs pos="0">
                  <a:srgbClr val="FFF200"/>
                </a:gs>
                <a:gs pos="45000">
                  <a:srgbClr val="FF7A00"/>
                </a:gs>
                <a:gs pos="100000">
                  <a:schemeClr val="accent2">
                    <a:lumMod val="20000"/>
                    <a:lumOff val="80000"/>
                  </a:schemeClr>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18" name="圆角矩形 17"/>
          <p:cNvSpPr/>
          <p:nvPr/>
        </p:nvSpPr>
        <p:spPr>
          <a:xfrm>
            <a:off x="910630" y="3574996"/>
            <a:ext cx="4947574" cy="523220"/>
          </a:xfrm>
          <a:prstGeom prst="roundRect">
            <a:avLst>
              <a:gd name="adj" fmla="val 50000"/>
            </a:avLst>
          </a:prstGeom>
          <a:gradFill>
            <a:gsLst>
              <a:gs pos="90833">
                <a:srgbClr val="FFFF00"/>
              </a:gs>
              <a:gs pos="79000">
                <a:schemeClr val="accent2"/>
              </a:gs>
              <a:gs pos="20000">
                <a:schemeClr val="accent2">
                  <a:lumMod val="40000"/>
                  <a:lumOff val="60000"/>
                </a:schemeClr>
              </a:gs>
            </a:gsLst>
            <a:lin ang="5400000" scaled="1"/>
          </a:gradFill>
          <a:ln>
            <a:gradFill flip="none" rotWithShape="1">
              <a:gsLst>
                <a:gs pos="0">
                  <a:srgbClr val="FFF200"/>
                </a:gs>
                <a:gs pos="45000">
                  <a:srgbClr val="FF7A00"/>
                </a:gs>
                <a:gs pos="100000">
                  <a:schemeClr val="accent2">
                    <a:lumMod val="20000"/>
                    <a:lumOff val="80000"/>
                  </a:schemeClr>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2" name="文本占位符 1"/>
          <p:cNvSpPr>
            <a:spLocks noGrp="1"/>
          </p:cNvSpPr>
          <p:nvPr>
            <p:ph type="body" sz="quarter" idx="10"/>
          </p:nvPr>
        </p:nvSpPr>
        <p:spPr>
          <a:xfrm>
            <a:off x="1507972" y="405458"/>
            <a:ext cx="4799975" cy="575867"/>
          </a:xfrm>
        </p:spPr>
        <p:txBody>
          <a:bodyPr>
            <a:noAutofit/>
          </a:bodyPr>
          <a:lstStyle/>
          <a:p>
            <a:pPr defTabSz="1218753" fontAlgn="base">
              <a:spcBef>
                <a:spcPct val="0"/>
              </a:spcBef>
              <a:spcAft>
                <a:spcPct val="0"/>
              </a:spcAft>
              <a:defRPr/>
            </a:pPr>
            <a:r>
              <a:rPr lang="zh-CN" altLang="en-US" sz="3200"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十</a:t>
            </a:r>
            <a:r>
              <a:rPr lang="zh-CN" altLang="en-US" sz="3200"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个方面历史性成就</a:t>
            </a:r>
            <a:endParaRPr lang="zh-CN" altLang="en-US" sz="3200"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1" name="文本框 10"/>
          <p:cNvSpPr txBox="1"/>
          <p:nvPr/>
        </p:nvSpPr>
        <p:spPr>
          <a:xfrm>
            <a:off x="35109" y="7205540"/>
            <a:ext cx="1368401" cy="492557"/>
          </a:xfrm>
          <a:prstGeom prst="rect">
            <a:avLst/>
          </a:prstGeom>
          <a:noFill/>
        </p:spPr>
        <p:txBody>
          <a:bodyPr wrap="square" lIns="121891" tIns="60945" rIns="121891" bIns="60945" rtlCol="0">
            <a:spAutoFit/>
          </a:bodyPr>
          <a:lstStyle/>
          <a:p>
            <a:r>
              <a:rPr lang="zh-CN" altLang="en-US" dirty="0"/>
              <a:t>延时符</a:t>
            </a:r>
          </a:p>
        </p:txBody>
      </p:sp>
      <p:sp>
        <p:nvSpPr>
          <p:cNvPr id="26" name="TextBox 25"/>
          <p:cNvSpPr txBox="1"/>
          <p:nvPr/>
        </p:nvSpPr>
        <p:spPr>
          <a:xfrm>
            <a:off x="1270670" y="3573810"/>
            <a:ext cx="4680520" cy="523220"/>
          </a:xfrm>
          <a:prstGeom prst="rect">
            <a:avLst/>
          </a:prstGeom>
          <a:noFill/>
        </p:spPr>
        <p:txBody>
          <a:bodyPr wrap="square" rtlCol="0">
            <a:spAutoFit/>
          </a:bodyPr>
          <a:lstStyle/>
          <a:p>
            <a:r>
              <a:rPr lang="zh-CN" altLang="en-US" sz="2800" b="1" dirty="0" smtClean="0">
                <a:gradFill>
                  <a:gsLst>
                    <a:gs pos="0">
                      <a:srgbClr val="FF0000">
                        <a:tint val="88000"/>
                        <a:shade val="65000"/>
                        <a:satMod val="172000"/>
                      </a:srgbClr>
                    </a:gs>
                    <a:gs pos="55000">
                      <a:srgbClr val="FF0000">
                        <a:shade val="50000"/>
                        <a:satMod val="120000"/>
                        <a:lumMod val="69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rPr>
              <a:t>民主法治建设迈出重大步伐</a:t>
            </a:r>
            <a:endParaRPr lang="zh-CN" altLang="en-US" sz="2800" b="1" dirty="0">
              <a:gradFill>
                <a:gsLst>
                  <a:gs pos="0">
                    <a:srgbClr val="FF0000">
                      <a:tint val="88000"/>
                      <a:shade val="65000"/>
                      <a:satMod val="172000"/>
                    </a:srgbClr>
                  </a:gs>
                  <a:gs pos="55000">
                    <a:srgbClr val="FF0000">
                      <a:shade val="50000"/>
                      <a:satMod val="120000"/>
                      <a:lumMod val="69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endParaRPr>
          </a:p>
        </p:txBody>
      </p:sp>
      <p:sp>
        <p:nvSpPr>
          <p:cNvPr id="27" name="TextBox 25"/>
          <p:cNvSpPr txBox="1"/>
          <p:nvPr/>
        </p:nvSpPr>
        <p:spPr>
          <a:xfrm>
            <a:off x="1270670" y="4509914"/>
            <a:ext cx="4587534" cy="523220"/>
          </a:xfrm>
          <a:prstGeom prst="rect">
            <a:avLst/>
          </a:prstGeom>
          <a:noFill/>
        </p:spPr>
        <p:txBody>
          <a:bodyPr wrap="square" rtlCol="0">
            <a:spAutoFit/>
          </a:bodyPr>
          <a:lstStyle/>
          <a:p>
            <a:r>
              <a:rPr lang="zh-CN" altLang="en-US" sz="2800" b="1" dirty="0" smtClean="0">
                <a:gradFill>
                  <a:gsLst>
                    <a:gs pos="0">
                      <a:srgbClr val="FF0000">
                        <a:tint val="88000"/>
                        <a:shade val="65000"/>
                        <a:satMod val="172000"/>
                      </a:srgbClr>
                    </a:gs>
                    <a:gs pos="55000">
                      <a:srgbClr val="FF0000">
                        <a:shade val="50000"/>
                        <a:satMod val="120000"/>
                        <a:lumMod val="69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rPr>
              <a:t>思想文化建设取得重大进展</a:t>
            </a:r>
            <a:endParaRPr lang="zh-CN" altLang="en-US" sz="2800" b="1" dirty="0">
              <a:gradFill>
                <a:gsLst>
                  <a:gs pos="0">
                    <a:srgbClr val="FF0000">
                      <a:tint val="88000"/>
                      <a:shade val="65000"/>
                      <a:satMod val="172000"/>
                    </a:srgbClr>
                  </a:gs>
                  <a:gs pos="55000">
                    <a:srgbClr val="FF0000">
                      <a:shade val="50000"/>
                      <a:satMod val="120000"/>
                      <a:lumMod val="69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endParaRPr>
          </a:p>
        </p:txBody>
      </p:sp>
      <p:sp>
        <p:nvSpPr>
          <p:cNvPr id="28" name="TextBox 25"/>
          <p:cNvSpPr txBox="1"/>
          <p:nvPr/>
        </p:nvSpPr>
        <p:spPr>
          <a:xfrm>
            <a:off x="1270670" y="5446018"/>
            <a:ext cx="4392488" cy="523220"/>
          </a:xfrm>
          <a:prstGeom prst="rect">
            <a:avLst/>
          </a:prstGeom>
          <a:noFill/>
        </p:spPr>
        <p:txBody>
          <a:bodyPr wrap="square" rtlCol="0">
            <a:spAutoFit/>
          </a:bodyPr>
          <a:lstStyle/>
          <a:p>
            <a:r>
              <a:rPr lang="zh-CN" altLang="en-US" sz="2800" b="1" dirty="0" smtClean="0">
                <a:gradFill>
                  <a:gsLst>
                    <a:gs pos="0">
                      <a:srgbClr val="FF0000">
                        <a:tint val="88000"/>
                        <a:shade val="65000"/>
                        <a:satMod val="172000"/>
                      </a:srgbClr>
                    </a:gs>
                    <a:gs pos="55000">
                      <a:srgbClr val="FF0000">
                        <a:shade val="50000"/>
                        <a:satMod val="120000"/>
                        <a:lumMod val="69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rPr>
              <a:t>人民生活不断改造</a:t>
            </a:r>
            <a:endParaRPr lang="zh-CN" altLang="en-US" sz="2800" b="1" dirty="0">
              <a:gradFill>
                <a:gsLst>
                  <a:gs pos="0">
                    <a:srgbClr val="FF0000">
                      <a:tint val="88000"/>
                      <a:shade val="65000"/>
                      <a:satMod val="172000"/>
                    </a:srgbClr>
                  </a:gs>
                  <a:gs pos="55000">
                    <a:srgbClr val="FF0000">
                      <a:shade val="50000"/>
                      <a:satMod val="120000"/>
                      <a:lumMod val="69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endParaRPr>
          </a:p>
        </p:txBody>
      </p:sp>
      <p:sp>
        <p:nvSpPr>
          <p:cNvPr id="29" name="TextBox 25"/>
          <p:cNvSpPr txBox="1"/>
          <p:nvPr/>
        </p:nvSpPr>
        <p:spPr>
          <a:xfrm>
            <a:off x="6664816" y="1797668"/>
            <a:ext cx="4392488" cy="523220"/>
          </a:xfrm>
          <a:prstGeom prst="rect">
            <a:avLst/>
          </a:prstGeom>
          <a:noFill/>
        </p:spPr>
        <p:txBody>
          <a:bodyPr wrap="square" rtlCol="0">
            <a:spAutoFit/>
          </a:bodyPr>
          <a:lstStyle/>
          <a:p>
            <a:r>
              <a:rPr lang="zh-CN" altLang="en-US" sz="2800" b="1" dirty="0" smtClean="0">
                <a:gradFill>
                  <a:gsLst>
                    <a:gs pos="0">
                      <a:srgbClr val="FF0000">
                        <a:tint val="88000"/>
                        <a:shade val="65000"/>
                        <a:satMod val="172000"/>
                      </a:srgbClr>
                    </a:gs>
                    <a:gs pos="55000">
                      <a:srgbClr val="FF0000">
                        <a:shade val="50000"/>
                        <a:satMod val="120000"/>
                        <a:lumMod val="69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rPr>
              <a:t>生态文明建设成效卓著</a:t>
            </a:r>
            <a:endParaRPr lang="zh-CN" altLang="en-US" sz="2800" b="1" dirty="0">
              <a:gradFill>
                <a:gsLst>
                  <a:gs pos="0">
                    <a:srgbClr val="FF0000">
                      <a:tint val="88000"/>
                      <a:shade val="65000"/>
                      <a:satMod val="172000"/>
                    </a:srgbClr>
                  </a:gs>
                  <a:gs pos="55000">
                    <a:srgbClr val="FF0000">
                      <a:shade val="50000"/>
                      <a:satMod val="120000"/>
                      <a:lumMod val="69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endParaRPr>
          </a:p>
        </p:txBody>
      </p:sp>
      <p:sp>
        <p:nvSpPr>
          <p:cNvPr id="30" name="TextBox 25"/>
          <p:cNvSpPr txBox="1"/>
          <p:nvPr/>
        </p:nvSpPr>
        <p:spPr>
          <a:xfrm>
            <a:off x="6643838" y="2637706"/>
            <a:ext cx="4392488" cy="523220"/>
          </a:xfrm>
          <a:prstGeom prst="rect">
            <a:avLst/>
          </a:prstGeom>
          <a:noFill/>
        </p:spPr>
        <p:txBody>
          <a:bodyPr wrap="square" rtlCol="0">
            <a:spAutoFit/>
          </a:bodyPr>
          <a:lstStyle/>
          <a:p>
            <a:r>
              <a:rPr lang="zh-CN" altLang="en-US" sz="2800" b="1" dirty="0" smtClean="0">
                <a:gradFill>
                  <a:gsLst>
                    <a:gs pos="0">
                      <a:srgbClr val="FF0000">
                        <a:tint val="88000"/>
                        <a:shade val="65000"/>
                        <a:satMod val="172000"/>
                      </a:srgbClr>
                    </a:gs>
                    <a:gs pos="55000">
                      <a:srgbClr val="FF0000">
                        <a:shade val="50000"/>
                        <a:satMod val="120000"/>
                        <a:lumMod val="69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rPr>
              <a:t>强军兴军开创新局面</a:t>
            </a:r>
            <a:endParaRPr lang="zh-CN" altLang="en-US" sz="2800" b="1" dirty="0">
              <a:gradFill>
                <a:gsLst>
                  <a:gs pos="0">
                    <a:srgbClr val="FF0000">
                      <a:tint val="88000"/>
                      <a:shade val="65000"/>
                      <a:satMod val="172000"/>
                    </a:srgbClr>
                  </a:gs>
                  <a:gs pos="55000">
                    <a:srgbClr val="FF0000">
                      <a:shade val="50000"/>
                      <a:satMod val="120000"/>
                      <a:lumMod val="69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endParaRPr>
          </a:p>
        </p:txBody>
      </p:sp>
      <p:sp>
        <p:nvSpPr>
          <p:cNvPr id="31" name="TextBox 25"/>
          <p:cNvSpPr txBox="1"/>
          <p:nvPr/>
        </p:nvSpPr>
        <p:spPr>
          <a:xfrm>
            <a:off x="6664816" y="3552148"/>
            <a:ext cx="4392488" cy="523220"/>
          </a:xfrm>
          <a:prstGeom prst="rect">
            <a:avLst/>
          </a:prstGeom>
          <a:noFill/>
        </p:spPr>
        <p:txBody>
          <a:bodyPr wrap="square" rtlCol="0">
            <a:spAutoFit/>
          </a:bodyPr>
          <a:lstStyle/>
          <a:p>
            <a:r>
              <a:rPr lang="zh-CN" altLang="en-US" sz="2800" b="1" dirty="0" smtClean="0">
                <a:gradFill>
                  <a:gsLst>
                    <a:gs pos="0">
                      <a:srgbClr val="FF0000">
                        <a:tint val="88000"/>
                        <a:shade val="65000"/>
                        <a:satMod val="172000"/>
                      </a:srgbClr>
                    </a:gs>
                    <a:gs pos="55000">
                      <a:srgbClr val="FF0000">
                        <a:shade val="50000"/>
                        <a:satMod val="120000"/>
                        <a:lumMod val="69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rPr>
              <a:t>港澳台工作取得新进展</a:t>
            </a:r>
            <a:endParaRPr lang="zh-CN" altLang="en-US" sz="2800" b="1" dirty="0">
              <a:gradFill>
                <a:gsLst>
                  <a:gs pos="0">
                    <a:srgbClr val="FF0000">
                      <a:tint val="88000"/>
                      <a:shade val="65000"/>
                      <a:satMod val="172000"/>
                    </a:srgbClr>
                  </a:gs>
                  <a:gs pos="55000">
                    <a:srgbClr val="FF0000">
                      <a:shade val="50000"/>
                      <a:satMod val="120000"/>
                      <a:lumMod val="69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endParaRPr>
          </a:p>
        </p:txBody>
      </p:sp>
      <p:sp>
        <p:nvSpPr>
          <p:cNvPr id="32" name="TextBox 25"/>
          <p:cNvSpPr txBox="1"/>
          <p:nvPr/>
        </p:nvSpPr>
        <p:spPr>
          <a:xfrm>
            <a:off x="6671270" y="4509914"/>
            <a:ext cx="4392488" cy="523220"/>
          </a:xfrm>
          <a:prstGeom prst="rect">
            <a:avLst/>
          </a:prstGeom>
          <a:noFill/>
        </p:spPr>
        <p:txBody>
          <a:bodyPr wrap="square" rtlCol="0">
            <a:spAutoFit/>
          </a:bodyPr>
          <a:lstStyle/>
          <a:p>
            <a:r>
              <a:rPr lang="zh-CN" altLang="en-US" sz="2800" b="1" dirty="0" smtClean="0">
                <a:gradFill>
                  <a:gsLst>
                    <a:gs pos="0">
                      <a:srgbClr val="FF0000">
                        <a:tint val="88000"/>
                        <a:shade val="65000"/>
                        <a:satMod val="172000"/>
                      </a:srgbClr>
                    </a:gs>
                    <a:gs pos="55000">
                      <a:srgbClr val="FF0000">
                        <a:shade val="50000"/>
                        <a:satMod val="120000"/>
                        <a:lumMod val="69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rPr>
              <a:t>全方位外交布局深入展开</a:t>
            </a:r>
            <a:endParaRPr lang="zh-CN" altLang="en-US" sz="2800" b="1" dirty="0">
              <a:gradFill>
                <a:gsLst>
                  <a:gs pos="0">
                    <a:srgbClr val="FF0000">
                      <a:tint val="88000"/>
                      <a:shade val="65000"/>
                      <a:satMod val="172000"/>
                    </a:srgbClr>
                  </a:gs>
                  <a:gs pos="55000">
                    <a:srgbClr val="FF0000">
                      <a:shade val="50000"/>
                      <a:satMod val="120000"/>
                      <a:lumMod val="69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endParaRPr>
          </a:p>
        </p:txBody>
      </p:sp>
      <p:sp>
        <p:nvSpPr>
          <p:cNvPr id="33" name="TextBox 25"/>
          <p:cNvSpPr txBox="1"/>
          <p:nvPr/>
        </p:nvSpPr>
        <p:spPr>
          <a:xfrm>
            <a:off x="6671270" y="5446018"/>
            <a:ext cx="4392488" cy="523220"/>
          </a:xfrm>
          <a:prstGeom prst="rect">
            <a:avLst/>
          </a:prstGeom>
          <a:noFill/>
        </p:spPr>
        <p:txBody>
          <a:bodyPr wrap="square" rtlCol="0">
            <a:spAutoFit/>
          </a:bodyPr>
          <a:lstStyle/>
          <a:p>
            <a:r>
              <a:rPr lang="zh-CN" altLang="en-US" sz="2800" b="1" dirty="0" smtClean="0">
                <a:gradFill>
                  <a:gsLst>
                    <a:gs pos="0">
                      <a:srgbClr val="FF0000">
                        <a:tint val="88000"/>
                        <a:shade val="65000"/>
                        <a:satMod val="172000"/>
                      </a:srgbClr>
                    </a:gs>
                    <a:gs pos="55000">
                      <a:srgbClr val="FF0000">
                        <a:shade val="50000"/>
                        <a:satMod val="120000"/>
                        <a:lumMod val="69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rPr>
              <a:t>全面从严治党成效卓著</a:t>
            </a:r>
            <a:endParaRPr lang="zh-CN" altLang="en-US" sz="2800" b="1" dirty="0">
              <a:gradFill>
                <a:gsLst>
                  <a:gs pos="0">
                    <a:srgbClr val="FF0000">
                      <a:tint val="88000"/>
                      <a:shade val="65000"/>
                      <a:satMod val="172000"/>
                    </a:srgbClr>
                  </a:gs>
                  <a:gs pos="55000">
                    <a:srgbClr val="FF0000">
                      <a:shade val="50000"/>
                      <a:satMod val="120000"/>
                      <a:lumMod val="69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endParaRPr>
          </a:p>
        </p:txBody>
      </p:sp>
      <p:sp>
        <p:nvSpPr>
          <p:cNvPr id="15" name="圆角矩形 14"/>
          <p:cNvSpPr/>
          <p:nvPr/>
        </p:nvSpPr>
        <p:spPr>
          <a:xfrm>
            <a:off x="910630" y="1773611"/>
            <a:ext cx="4608512" cy="523220"/>
          </a:xfrm>
          <a:prstGeom prst="roundRect">
            <a:avLst>
              <a:gd name="adj" fmla="val 50000"/>
            </a:avLst>
          </a:prstGeom>
          <a:gradFill>
            <a:gsLst>
              <a:gs pos="90833">
                <a:srgbClr val="FFFF00"/>
              </a:gs>
              <a:gs pos="79000">
                <a:schemeClr val="accent2"/>
              </a:gs>
              <a:gs pos="20000">
                <a:schemeClr val="accent2">
                  <a:lumMod val="40000"/>
                  <a:lumOff val="60000"/>
                </a:schemeClr>
              </a:gs>
            </a:gsLst>
            <a:lin ang="5400000" scaled="1"/>
          </a:gradFill>
          <a:ln>
            <a:gradFill flip="none" rotWithShape="1">
              <a:gsLst>
                <a:gs pos="0">
                  <a:srgbClr val="FFF200"/>
                </a:gs>
                <a:gs pos="45000">
                  <a:srgbClr val="FF7A00"/>
                </a:gs>
                <a:gs pos="100000">
                  <a:schemeClr val="accent2">
                    <a:lumMod val="20000"/>
                    <a:lumOff val="80000"/>
                  </a:schemeClr>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23" name="TextBox 25"/>
          <p:cNvSpPr txBox="1"/>
          <p:nvPr/>
        </p:nvSpPr>
        <p:spPr>
          <a:xfrm>
            <a:off x="1270670" y="1773610"/>
            <a:ext cx="4392488" cy="523220"/>
          </a:xfrm>
          <a:prstGeom prst="rect">
            <a:avLst/>
          </a:prstGeom>
          <a:noFill/>
        </p:spPr>
        <p:txBody>
          <a:bodyPr wrap="square" rtlCol="0">
            <a:spAutoFit/>
          </a:bodyPr>
          <a:lstStyle/>
          <a:p>
            <a:r>
              <a:rPr lang="zh-CN" altLang="en-US" sz="2800" b="1" dirty="0" smtClean="0">
                <a:gradFill>
                  <a:gsLst>
                    <a:gs pos="0">
                      <a:srgbClr val="FF0000">
                        <a:tint val="88000"/>
                        <a:shade val="65000"/>
                        <a:satMod val="172000"/>
                      </a:srgbClr>
                    </a:gs>
                    <a:gs pos="55000">
                      <a:srgbClr val="FF0000">
                        <a:shade val="50000"/>
                        <a:satMod val="120000"/>
                        <a:lumMod val="69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rPr>
              <a:t>经济建设取得重大成就</a:t>
            </a:r>
            <a:endParaRPr lang="zh-CN" altLang="en-US" sz="2800" b="1" dirty="0">
              <a:gradFill>
                <a:gsLst>
                  <a:gs pos="0">
                    <a:srgbClr val="FF0000">
                      <a:tint val="88000"/>
                      <a:shade val="65000"/>
                      <a:satMod val="172000"/>
                    </a:srgbClr>
                  </a:gs>
                  <a:gs pos="55000">
                    <a:srgbClr val="FF0000">
                      <a:shade val="50000"/>
                      <a:satMod val="120000"/>
                      <a:lumMod val="69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endParaRPr>
          </a:p>
        </p:txBody>
      </p:sp>
      <p:sp>
        <p:nvSpPr>
          <p:cNvPr id="17" name="圆角矩形 16"/>
          <p:cNvSpPr/>
          <p:nvPr/>
        </p:nvSpPr>
        <p:spPr>
          <a:xfrm>
            <a:off x="910630" y="2637706"/>
            <a:ext cx="4947574" cy="523220"/>
          </a:xfrm>
          <a:prstGeom prst="roundRect">
            <a:avLst>
              <a:gd name="adj" fmla="val 50000"/>
            </a:avLst>
          </a:prstGeom>
          <a:gradFill>
            <a:gsLst>
              <a:gs pos="90833">
                <a:srgbClr val="FFFF00"/>
              </a:gs>
              <a:gs pos="79000">
                <a:schemeClr val="accent2"/>
              </a:gs>
              <a:gs pos="20000">
                <a:schemeClr val="accent2">
                  <a:lumMod val="40000"/>
                  <a:lumOff val="60000"/>
                </a:schemeClr>
              </a:gs>
            </a:gsLst>
            <a:lin ang="5400000" scaled="1"/>
          </a:gradFill>
          <a:ln>
            <a:gradFill flip="none" rotWithShape="1">
              <a:gsLst>
                <a:gs pos="0">
                  <a:srgbClr val="FFF200"/>
                </a:gs>
                <a:gs pos="45000">
                  <a:srgbClr val="FF7A00"/>
                </a:gs>
                <a:gs pos="100000">
                  <a:schemeClr val="accent2">
                    <a:lumMod val="20000"/>
                    <a:lumOff val="80000"/>
                  </a:schemeClr>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000" b="1" dirty="0">
              <a:solidFill>
                <a:schemeClr val="bg1"/>
              </a:solidFill>
              <a:latin typeface="微软雅黑" pitchFamily="34" charset="-122"/>
              <a:ea typeface="微软雅黑" pitchFamily="34" charset="-122"/>
            </a:endParaRPr>
          </a:p>
        </p:txBody>
      </p:sp>
      <p:sp>
        <p:nvSpPr>
          <p:cNvPr id="25" name="TextBox 25"/>
          <p:cNvSpPr txBox="1"/>
          <p:nvPr/>
        </p:nvSpPr>
        <p:spPr>
          <a:xfrm>
            <a:off x="1227972" y="2637706"/>
            <a:ext cx="4630232" cy="523220"/>
          </a:xfrm>
          <a:prstGeom prst="rect">
            <a:avLst/>
          </a:prstGeom>
          <a:noFill/>
        </p:spPr>
        <p:txBody>
          <a:bodyPr wrap="square" rtlCol="0">
            <a:spAutoFit/>
          </a:bodyPr>
          <a:lstStyle/>
          <a:p>
            <a:r>
              <a:rPr lang="zh-CN" altLang="en-US" sz="2800" b="1" dirty="0" smtClean="0">
                <a:gradFill>
                  <a:gsLst>
                    <a:gs pos="0">
                      <a:srgbClr val="FF0000">
                        <a:tint val="88000"/>
                        <a:shade val="65000"/>
                        <a:satMod val="172000"/>
                      </a:srgbClr>
                    </a:gs>
                    <a:gs pos="55000">
                      <a:srgbClr val="FF0000">
                        <a:shade val="50000"/>
                        <a:satMod val="120000"/>
                        <a:lumMod val="69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rPr>
              <a:t>全面深化改革取得重大突破</a:t>
            </a:r>
            <a:endParaRPr lang="zh-CN" altLang="en-US" sz="2800" b="1" dirty="0">
              <a:gradFill>
                <a:gsLst>
                  <a:gs pos="0">
                    <a:srgbClr val="FF0000">
                      <a:tint val="88000"/>
                      <a:shade val="65000"/>
                      <a:satMod val="172000"/>
                    </a:srgbClr>
                  </a:gs>
                  <a:gs pos="55000">
                    <a:srgbClr val="FF0000">
                      <a:shade val="50000"/>
                      <a:satMod val="120000"/>
                      <a:lumMod val="69000"/>
                    </a:srgbClr>
                  </a:gs>
                  <a:gs pos="100000">
                    <a:srgbClr val="FF0000">
                      <a:shade val="48000"/>
                      <a:satMod val="120000"/>
                    </a:srgbClr>
                  </a:gs>
                </a:gsLst>
                <a:lin ang="5400000" scaled="0"/>
              </a:gra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161764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标题 4"/>
          <p:cNvSpPr txBox="1">
            <a:spLocks/>
          </p:cNvSpPr>
          <p:nvPr/>
        </p:nvSpPr>
        <p:spPr>
          <a:xfrm>
            <a:off x="2047822" y="2330239"/>
            <a:ext cx="7863808" cy="2344668"/>
          </a:xfrm>
          <a:prstGeom prst="rect">
            <a:avLst/>
          </a:prstGeom>
        </p:spPr>
        <p:txBody>
          <a:bodyPr vert="horz" lIns="121873" tIns="60936" rIns="121873" bIns="6093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8753" fontAlgn="base">
              <a:spcAft>
                <a:spcPct val="0"/>
              </a:spcAft>
              <a:defRPr/>
            </a:pPr>
            <a:r>
              <a:rPr lang="zh-CN" altLang="en-US" sz="5400"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reflection blurRad="6350" stA="55000" endA="300" endPos="45500" dir="5400000" sy="-100000" algn="bl" rotWithShape="0"/>
                </a:effectLst>
                <a:latin typeface="微软雅黑" pitchFamily="34" charset="-122"/>
                <a:ea typeface="微软雅黑" pitchFamily="34" charset="-122"/>
                <a:cs typeface="+mn-cs"/>
              </a:rPr>
              <a:t>中国特色社会主义新时代</a:t>
            </a:r>
            <a:endParaRPr lang="zh-CN" altLang="en-US" sz="5400" b="1"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reflection blurRad="6350" stA="55000" endA="300" endPos="45500" dir="5400000" sy="-100000" algn="bl" rotWithShape="0"/>
              </a:effectLst>
              <a:latin typeface="微软雅黑" pitchFamily="34" charset="-122"/>
              <a:ea typeface="微软雅黑" pitchFamily="34" charset="-122"/>
              <a:cs typeface="+mn-cs"/>
            </a:endParaRPr>
          </a:p>
        </p:txBody>
      </p:sp>
      <p:pic>
        <p:nvPicPr>
          <p:cNvPr id="114" name="Picture 272" descr="红旗底条"/>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7000"/>
                    </a14:imgEffect>
                  </a14:imgLayer>
                </a14:imgProps>
              </a:ext>
              <a:ext uri="{28A0092B-C50C-407E-A947-70E740481C1C}">
                <a14:useLocalDpi xmlns:a14="http://schemas.microsoft.com/office/drawing/2010/main"/>
              </a:ext>
            </a:extLst>
          </a:blip>
          <a:srcRect/>
          <a:stretch>
            <a:fillRect/>
          </a:stretch>
        </p:blipFill>
        <p:spPr bwMode="auto">
          <a:xfrm>
            <a:off x="-61915" y="5512575"/>
            <a:ext cx="13472475" cy="134701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2" descr="红鸟"/>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bright="100000" contrast="50000"/>
                    </a14:imgEffect>
                  </a14:imgLayer>
                </a14:imgProps>
              </a:ext>
              <a:ext uri="{28A0092B-C50C-407E-A947-70E740481C1C}">
                <a14:useLocalDpi xmlns:a14="http://schemas.microsoft.com/office/drawing/2010/main"/>
              </a:ext>
            </a:extLst>
          </a:blip>
          <a:srcRect/>
          <a:stretch>
            <a:fillRect/>
          </a:stretch>
        </p:blipFill>
        <p:spPr bwMode="auto">
          <a:xfrm>
            <a:off x="7965541" y="1620975"/>
            <a:ext cx="1111617" cy="70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3" descr="红鸟"/>
          <p:cNvPicPr>
            <a:picLocks noChangeAspect="1" noChangeArrowheads="1"/>
          </p:cNvPicPr>
          <p:nvPr/>
        </p:nvPicPr>
        <p:blipFill>
          <a:blip r:embed="rId7" cstate="screen">
            <a:extLst>
              <a:ext uri="{BEBA8EAE-BF5A-486C-A8C5-ECC9F3942E4B}">
                <a14:imgProps xmlns:a14="http://schemas.microsoft.com/office/drawing/2010/main">
                  <a14:imgLayer r:embed="rId8">
                    <a14:imgEffect>
                      <a14:brightnessContrast bright="100000" contrast="40000"/>
                    </a14:imgEffect>
                  </a14:imgLayer>
                </a14:imgProps>
              </a:ext>
              <a:ext uri="{28A0092B-C50C-407E-A947-70E740481C1C}">
                <a14:useLocalDpi xmlns:a14="http://schemas.microsoft.com/office/drawing/2010/main"/>
              </a:ext>
            </a:extLst>
          </a:blip>
          <a:srcRect b="-8168"/>
          <a:stretch>
            <a:fillRect/>
          </a:stretch>
        </p:blipFill>
        <p:spPr bwMode="auto">
          <a:xfrm>
            <a:off x="8832001" y="1326990"/>
            <a:ext cx="1046738" cy="62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组合 10"/>
          <p:cNvGrpSpPr/>
          <p:nvPr/>
        </p:nvGrpSpPr>
        <p:grpSpPr>
          <a:xfrm>
            <a:off x="3111374" y="765498"/>
            <a:ext cx="4608512" cy="2030085"/>
            <a:chOff x="3322421" y="636852"/>
            <a:chExt cx="2579730" cy="1368159"/>
          </a:xfrm>
        </p:grpSpPr>
        <p:grpSp>
          <p:nvGrpSpPr>
            <p:cNvPr id="12" name="组合 11"/>
            <p:cNvGrpSpPr/>
            <p:nvPr/>
          </p:nvGrpSpPr>
          <p:grpSpPr>
            <a:xfrm>
              <a:off x="4029674" y="1031216"/>
              <a:ext cx="1872477" cy="579429"/>
              <a:chOff x="488314" y="1925384"/>
              <a:chExt cx="1713134" cy="409592"/>
            </a:xfrm>
          </p:grpSpPr>
          <p:pic>
            <p:nvPicPr>
              <p:cNvPr id="14" name="图片 13"/>
              <p:cNvPicPr>
                <a:picLocks noChangeAspect="1"/>
              </p:cNvPicPr>
              <p:nvPr/>
            </p:nvPicPr>
            <p:blipFill>
              <a:blip r:embed="rId9">
                <a:extLst>
                  <a:ext uri="{28A0092B-C50C-407E-A947-70E740481C1C}">
                    <a14:useLocalDpi xmlns:a14="http://schemas.microsoft.com/office/drawing/2010/main"/>
                  </a:ext>
                </a:extLst>
              </a:blip>
              <a:stretch>
                <a:fillRect/>
              </a:stretch>
            </p:blipFill>
            <p:spPr>
              <a:xfrm flipH="1">
                <a:off x="488314" y="1925384"/>
                <a:ext cx="1713134" cy="409592"/>
              </a:xfrm>
              <a:prstGeom prst="rect">
                <a:avLst/>
              </a:prstGeom>
              <a:effectLst>
                <a:outerShdw blurRad="50800" dist="38100" dir="2700000" algn="tl" rotWithShape="0">
                  <a:prstClr val="black">
                    <a:alpha val="40000"/>
                  </a:prstClr>
                </a:outerShdw>
                <a:reflection blurRad="6350" stA="77000" endPos="42000" dir="5400000" sy="-100000" algn="bl" rotWithShape="0"/>
              </a:effectLst>
            </p:spPr>
          </p:pic>
          <p:sp>
            <p:nvSpPr>
              <p:cNvPr id="15" name="矩形 14"/>
              <p:cNvSpPr/>
              <p:nvPr/>
            </p:nvSpPr>
            <p:spPr>
              <a:xfrm>
                <a:off x="704004" y="1975419"/>
                <a:ext cx="1497444" cy="278588"/>
              </a:xfrm>
              <a:prstGeom prst="rect">
                <a:avLst/>
              </a:prstGeom>
            </p:spPr>
            <p:txBody>
              <a:bodyPr wrap="square">
                <a:spAutoFit/>
              </a:bodyPr>
              <a:lstStyle/>
              <a:p>
                <a:pPr algn="ctr" defTabSz="1218753">
                  <a:defRPr/>
                </a:pPr>
                <a:r>
                  <a:rPr lang="zh-CN" altLang="en-US" sz="3200"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历史</a:t>
                </a:r>
                <a:r>
                  <a:rPr lang="zh-CN" altLang="en-US" sz="3200" b="1"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方位</a:t>
                </a:r>
              </a:p>
            </p:txBody>
          </p:sp>
        </p:grpSp>
        <p:pic>
          <p:nvPicPr>
            <p:cNvPr id="13" name="Picture 2" descr="F:\桌面\党政机关\素材\党徽\Nipic_20180988_20150909113802527000.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322421" y="636852"/>
              <a:ext cx="1605632" cy="136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56">
            <a:hlinkClick r:id="" action="ppaction://hlinkshowjump?jump=nextslide"/>
          </p:cNvPr>
          <p:cNvSpPr txBox="1"/>
          <p:nvPr/>
        </p:nvSpPr>
        <p:spPr>
          <a:xfrm>
            <a:off x="4946555" y="4429195"/>
            <a:ext cx="5109091" cy="584775"/>
          </a:xfrm>
          <a:prstGeom prst="rect">
            <a:avLst/>
          </a:prstGeom>
        </p:spPr>
        <p:txBody>
          <a:bodyPr wrap="non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itchFamily="34" charset="-122"/>
                <a:ea typeface="微软雅黑" pitchFamily="34" charset="-122"/>
              </a:defRPr>
            </a:lvl1pPr>
            <a:lvl2pPr fontAlgn="base">
              <a:spcBef>
                <a:spcPct val="0"/>
              </a:spcBef>
              <a:spcAft>
                <a:spcPct val="0"/>
              </a:spcAft>
              <a:defRPr>
                <a:latin typeface="Arial" charset="0"/>
                <a:ea typeface="宋体" charset="-122"/>
              </a:defRPr>
            </a:lvl2pPr>
            <a:lvl3pPr fontAlgn="base">
              <a:spcBef>
                <a:spcPct val="0"/>
              </a:spcBef>
              <a:spcAft>
                <a:spcPct val="0"/>
              </a:spcAft>
              <a:defRPr>
                <a:latin typeface="Arial" charset="0"/>
                <a:ea typeface="宋体" charset="-122"/>
              </a:defRPr>
            </a:lvl3pPr>
            <a:lvl4pPr fontAlgn="base">
              <a:spcBef>
                <a:spcPct val="0"/>
              </a:spcBef>
              <a:spcAft>
                <a:spcPct val="0"/>
              </a:spcAft>
              <a:defRPr>
                <a:latin typeface="Arial" charset="0"/>
                <a:ea typeface="宋体" charset="-122"/>
              </a:defRPr>
            </a:lvl4pPr>
            <a:lvl5pPr fontAlgn="base">
              <a:spcBef>
                <a:spcPct val="0"/>
              </a:spcBef>
              <a:spcAft>
                <a:spcPct val="0"/>
              </a:spcAft>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sz="3200" dirty="0">
                <a:solidFill>
                  <a:schemeClr val="bg1"/>
                </a:solidFill>
                <a:effectLst>
                  <a:outerShdw blurRad="38100" dist="38100" dir="2700000" algn="tl">
                    <a:srgbClr val="000000">
                      <a:alpha val="43137"/>
                    </a:srgbClr>
                  </a:outerShdw>
                </a:effectLst>
              </a:rPr>
              <a:t>这</a:t>
            </a:r>
            <a:r>
              <a:rPr lang="zh-CN" altLang="en-US" sz="3200" dirty="0" smtClean="0">
                <a:solidFill>
                  <a:schemeClr val="bg1"/>
                </a:solidFill>
                <a:effectLst>
                  <a:outerShdw blurRad="38100" dist="38100" dir="2700000" algn="tl">
                    <a:srgbClr val="000000">
                      <a:alpha val="43137"/>
                    </a:srgbClr>
                  </a:outerShdw>
                </a:effectLst>
              </a:rPr>
              <a:t>是我国发展新的历史方位</a:t>
            </a:r>
            <a:endParaRPr lang="en-US" altLang="zh-CN" sz="3200"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69344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right)">
                                          <p:cBhvr>
                                            <p:cTn id="7" dur="500"/>
                                            <p:tgtEl>
                                              <p:spTgt spid="1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wipe(left)">
                                          <p:cBhvr>
                                            <p:cTn id="17" dur="500"/>
                                            <p:tgtEl>
                                              <p:spTgt spid="103"/>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15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par>
                              <p:cTn id="29" fill="hold">
                                <p:stCondLst>
                                  <p:cond delay="3150"/>
                                </p:stCondLst>
                                <p:childTnLst>
                                  <p:par>
                                    <p:cTn id="30" presetID="2" presetClass="entr" presetSubtype="2" fill="hold" grpId="0" nodeType="afterEffect" p14:presetBounceEnd="29000">
                                      <p:stCondLst>
                                        <p:cond delay="0"/>
                                      </p:stCondLst>
                                      <p:iterate type="lt">
                                        <p:tmPct val="5000"/>
                                      </p:iterate>
                                      <p:childTnLst>
                                        <p:set>
                                          <p:cBhvr>
                                            <p:cTn id="31" dur="1" fill="hold">
                                              <p:stCondLst>
                                                <p:cond delay="0"/>
                                              </p:stCondLst>
                                            </p:cTn>
                                            <p:tgtEl>
                                              <p:spTgt spid="16"/>
                                            </p:tgtEl>
                                            <p:attrNameLst>
                                              <p:attrName>style.visibility</p:attrName>
                                            </p:attrNameLst>
                                          </p:cBhvr>
                                          <p:to>
                                            <p:strVal val="visible"/>
                                          </p:to>
                                        </p:set>
                                        <p:anim calcmode="lin" valueType="num" p14:bounceEnd="29000">
                                          <p:cBhvr additive="base">
                                            <p:cTn id="32" dur="500" fill="hold"/>
                                            <p:tgtEl>
                                              <p:spTgt spid="16"/>
                                            </p:tgtEl>
                                            <p:attrNameLst>
                                              <p:attrName>ppt_x</p:attrName>
                                            </p:attrNameLst>
                                          </p:cBhvr>
                                          <p:tavLst>
                                            <p:tav tm="0">
                                              <p:val>
                                                <p:strVal val="1+#ppt_w/2"/>
                                              </p:val>
                                            </p:tav>
                                            <p:tav tm="100000">
                                              <p:val>
                                                <p:strVal val="#ppt_x"/>
                                              </p:val>
                                            </p:tav>
                                          </p:tavLst>
                                        </p:anim>
                                        <p:anim calcmode="lin" valueType="num" p14:bounceEnd="29000">
                                          <p:cBhvr additive="base">
                                            <p:cTn id="33" dur="500" fill="hold"/>
                                            <p:tgtEl>
                                              <p:spTgt spid="16"/>
                                            </p:tgtEl>
                                            <p:attrNameLst>
                                              <p:attrName>ppt_y</p:attrName>
                                            </p:attrNameLst>
                                          </p:cBhvr>
                                          <p:tavLst>
                                            <p:tav tm="0">
                                              <p:val>
                                                <p:strVal val="#ppt_y"/>
                                              </p:val>
                                            </p:tav>
                                            <p:tav tm="100000">
                                              <p:val>
                                                <p:strVal val="#ppt_y"/>
                                              </p:val>
                                            </p:tav>
                                          </p:tavLst>
                                        </p:anim>
                                      </p:childTnLst>
                                    </p:cTn>
                                  </p:par>
                                </p:childTnLst>
                              </p:cTn>
                            </p:par>
                            <p:par>
                              <p:cTn id="34" fill="hold">
                                <p:stCondLst>
                                  <p:cond delay="3925"/>
                                </p:stCondLst>
                                <p:childTnLst>
                                  <p:par>
                                    <p:cTn id="35" presetID="27" presetClass="emph" presetSubtype="0" fill="remove" grpId="1" nodeType="afterEffect">
                                      <p:stCondLst>
                                        <p:cond delay="0"/>
                                      </p:stCondLst>
                                      <p:iterate type="lt">
                                        <p:tmPct val="10000"/>
                                      </p:iterate>
                                      <p:childTnLst>
                                        <p:animClr clrSpc="rgb" dir="cw">
                                          <p:cBhvr override="childStyle">
                                            <p:cTn id="36" dur="250" autoRev="1" fill="remove"/>
                                            <p:tgtEl>
                                              <p:spTgt spid="16"/>
                                            </p:tgtEl>
                                            <p:attrNameLst>
                                              <p:attrName>style.color</p:attrName>
                                            </p:attrNameLst>
                                          </p:cBhvr>
                                          <p:to>
                                            <a:schemeClr val="bg1"/>
                                          </p:to>
                                        </p:animClr>
                                        <p:animClr clrSpc="rgb" dir="cw">
                                          <p:cBhvr>
                                            <p:cTn id="37" dur="250" autoRev="1" fill="remove"/>
                                            <p:tgtEl>
                                              <p:spTgt spid="16"/>
                                            </p:tgtEl>
                                            <p:attrNameLst>
                                              <p:attrName>fillcolor</p:attrName>
                                            </p:attrNameLst>
                                          </p:cBhvr>
                                          <p:to>
                                            <a:schemeClr val="bg1"/>
                                          </p:to>
                                        </p:animClr>
                                        <p:set>
                                          <p:cBhvr>
                                            <p:cTn id="38" dur="250" autoRev="1" fill="remove"/>
                                            <p:tgtEl>
                                              <p:spTgt spid="16"/>
                                            </p:tgtEl>
                                            <p:attrNameLst>
                                              <p:attrName>fill.type</p:attrName>
                                            </p:attrNameLst>
                                          </p:cBhvr>
                                          <p:to>
                                            <p:strVal val="solid"/>
                                          </p:to>
                                        </p:set>
                                        <p:set>
                                          <p:cBhvr>
                                            <p:cTn id="39" dur="250" autoRev="1" fill="remove"/>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6" grpId="0"/>
          <p:bldP spid="16"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right)">
                                          <p:cBhvr>
                                            <p:cTn id="7" dur="500"/>
                                            <p:tgtEl>
                                              <p:spTgt spid="1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wipe(left)">
                                          <p:cBhvr>
                                            <p:cTn id="17" dur="500"/>
                                            <p:tgtEl>
                                              <p:spTgt spid="103"/>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15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par>
                              <p:cTn id="29" fill="hold">
                                <p:stCondLst>
                                  <p:cond delay="3150"/>
                                </p:stCondLst>
                                <p:childTnLst>
                                  <p:par>
                                    <p:cTn id="30" presetID="2" presetClass="entr" presetSubtype="2" fill="hold" grpId="0" nodeType="afterEffect">
                                      <p:stCondLst>
                                        <p:cond delay="0"/>
                                      </p:stCondLst>
                                      <p:iterate type="lt">
                                        <p:tmPct val="5000"/>
                                      </p:iterate>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1+#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childTnLst>
                              </p:cTn>
                            </p:par>
                            <p:par>
                              <p:cTn id="34" fill="hold">
                                <p:stCondLst>
                                  <p:cond delay="3925"/>
                                </p:stCondLst>
                                <p:childTnLst>
                                  <p:par>
                                    <p:cTn id="35" presetID="27" presetClass="emph" presetSubtype="0" fill="remove" grpId="1" nodeType="afterEffect">
                                      <p:stCondLst>
                                        <p:cond delay="0"/>
                                      </p:stCondLst>
                                      <p:iterate type="lt">
                                        <p:tmPct val="10000"/>
                                      </p:iterate>
                                      <p:childTnLst>
                                        <p:animClr clrSpc="rgb" dir="cw">
                                          <p:cBhvr override="childStyle">
                                            <p:cTn id="36" dur="250" autoRev="1" fill="remove"/>
                                            <p:tgtEl>
                                              <p:spTgt spid="16"/>
                                            </p:tgtEl>
                                            <p:attrNameLst>
                                              <p:attrName>style.color</p:attrName>
                                            </p:attrNameLst>
                                          </p:cBhvr>
                                          <p:to>
                                            <a:schemeClr val="bg1"/>
                                          </p:to>
                                        </p:animClr>
                                        <p:animClr clrSpc="rgb" dir="cw">
                                          <p:cBhvr>
                                            <p:cTn id="37" dur="250" autoRev="1" fill="remove"/>
                                            <p:tgtEl>
                                              <p:spTgt spid="16"/>
                                            </p:tgtEl>
                                            <p:attrNameLst>
                                              <p:attrName>fillcolor</p:attrName>
                                            </p:attrNameLst>
                                          </p:cBhvr>
                                          <p:to>
                                            <a:schemeClr val="bg1"/>
                                          </p:to>
                                        </p:animClr>
                                        <p:set>
                                          <p:cBhvr>
                                            <p:cTn id="38" dur="250" autoRev="1" fill="remove"/>
                                            <p:tgtEl>
                                              <p:spTgt spid="16"/>
                                            </p:tgtEl>
                                            <p:attrNameLst>
                                              <p:attrName>fill.type</p:attrName>
                                            </p:attrNameLst>
                                          </p:cBhvr>
                                          <p:to>
                                            <p:strVal val="solid"/>
                                          </p:to>
                                        </p:set>
                                        <p:set>
                                          <p:cBhvr>
                                            <p:cTn id="39" dur="250" autoRev="1" fill="remove"/>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6" grpId="0"/>
          <p:bldP spid="16" grpId="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72" descr="红旗底条"/>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7000"/>
                    </a14:imgEffect>
                  </a14:imgLayer>
                </a14:imgProps>
              </a:ext>
              <a:ext uri="{28A0092B-C50C-407E-A947-70E740481C1C}">
                <a14:useLocalDpi xmlns:a14="http://schemas.microsoft.com/office/drawing/2010/main"/>
              </a:ext>
            </a:extLst>
          </a:blip>
          <a:srcRect/>
          <a:stretch>
            <a:fillRect/>
          </a:stretch>
        </p:blipFill>
        <p:spPr bwMode="auto">
          <a:xfrm>
            <a:off x="-61915" y="5512575"/>
            <a:ext cx="13472475" cy="134701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2422798" y="765498"/>
            <a:ext cx="5949442" cy="1671561"/>
            <a:chOff x="3322420" y="636852"/>
            <a:chExt cx="4869569" cy="1368159"/>
          </a:xfrm>
        </p:grpSpPr>
        <p:grpSp>
          <p:nvGrpSpPr>
            <p:cNvPr id="15" name="组合 14"/>
            <p:cNvGrpSpPr/>
            <p:nvPr/>
          </p:nvGrpSpPr>
          <p:grpSpPr>
            <a:xfrm>
              <a:off x="4006974" y="988720"/>
              <a:ext cx="4185015" cy="664424"/>
              <a:chOff x="467545" y="1895344"/>
              <a:chExt cx="3828876" cy="469674"/>
            </a:xfrm>
          </p:grpSpPr>
          <p:pic>
            <p:nvPicPr>
              <p:cNvPr id="16" name="图片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467545" y="1895344"/>
                <a:ext cx="3741417" cy="469674"/>
              </a:xfrm>
              <a:prstGeom prst="rect">
                <a:avLst/>
              </a:prstGeom>
              <a:effectLst>
                <a:outerShdw blurRad="50800" dist="38100" dir="2700000" algn="tl" rotWithShape="0">
                  <a:prstClr val="black">
                    <a:alpha val="40000"/>
                  </a:prstClr>
                </a:outerShdw>
                <a:reflection blurRad="6350" stA="77000" endPos="42000" dir="5400000" sy="-100000" algn="bl" rotWithShape="0"/>
              </a:effectLst>
            </p:spPr>
          </p:pic>
          <p:sp>
            <p:nvSpPr>
              <p:cNvPr id="17" name="矩形 16"/>
              <p:cNvSpPr/>
              <p:nvPr/>
            </p:nvSpPr>
            <p:spPr>
              <a:xfrm>
                <a:off x="596160" y="1975419"/>
                <a:ext cx="3700261" cy="302726"/>
              </a:xfrm>
              <a:prstGeom prst="rect">
                <a:avLst/>
              </a:prstGeom>
            </p:spPr>
            <p:txBody>
              <a:bodyPr wrap="square">
                <a:spAutoFit/>
              </a:bodyPr>
              <a:lstStyle/>
              <a:p>
                <a:pPr algn="ctr" defTabSz="1218753">
                  <a:defRPr/>
                </a:pPr>
                <a:r>
                  <a:rPr lang="zh-CN" altLang="en-US" sz="2800" b="1" dirty="0">
                    <a:gradFill>
                      <a:gsLst>
                        <a:gs pos="0">
                          <a:srgbClr val="FFFF00"/>
                        </a:gs>
                        <a:gs pos="50000">
                          <a:srgbClr val="FAD694"/>
                        </a:gs>
                        <a:gs pos="100000">
                          <a:schemeClr val="accent1">
                            <a:tint val="23500"/>
                            <a:satMod val="160000"/>
                          </a:schemeClr>
                        </a:gs>
                      </a:gsLst>
                      <a:lin ang="16200000" scaled="0"/>
                    </a:gradFill>
                    <a:effectLst>
                      <a:outerShdw blurRad="50800" dist="38100" dir="5400000" algn="t" rotWithShape="0">
                        <a:prstClr val="black">
                          <a:alpha val="40000"/>
                        </a:prstClr>
                      </a:outerShdw>
                    </a:effectLst>
                    <a:latin typeface="微软雅黑" pitchFamily="34" charset="-122"/>
                    <a:ea typeface="微软雅黑" pitchFamily="34" charset="-122"/>
                  </a:rPr>
                  <a:t>两个重大判断</a:t>
                </a:r>
              </a:p>
            </p:txBody>
          </p:sp>
        </p:grpSp>
        <p:pic>
          <p:nvPicPr>
            <p:cNvPr id="13" name="Picture 2" descr="F:\桌面\党政机关\素材\党徽\Nipic_20180988_20150909113802527000.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22420" y="636852"/>
              <a:ext cx="1605632" cy="136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标题 4"/>
          <p:cNvSpPr txBox="1">
            <a:spLocks/>
          </p:cNvSpPr>
          <p:nvPr/>
        </p:nvSpPr>
        <p:spPr>
          <a:xfrm>
            <a:off x="1198662" y="2668920"/>
            <a:ext cx="9433048" cy="2344668"/>
          </a:xfrm>
          <a:prstGeom prst="rect">
            <a:avLst/>
          </a:prstGeom>
        </p:spPr>
        <p:txBody>
          <a:bodyPr vert="horz" lIns="121873" tIns="60936" rIns="121873" bIns="6093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8753" fontAlgn="base">
              <a:spcAft>
                <a:spcPct val="0"/>
              </a:spcAft>
              <a:defRPr/>
            </a:pPr>
            <a:r>
              <a:rPr lang="zh-CN" altLang="en-US" sz="5400" b="1"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reflection blurRad="6350" stA="55000" endA="300" endPos="45500" dir="5400000" sy="-100000" algn="bl" rotWithShape="0"/>
                </a:effectLst>
                <a:latin typeface="微软雅黑" pitchFamily="34" charset="-122"/>
                <a:ea typeface="微软雅黑" pitchFamily="34" charset="-122"/>
                <a:cs typeface="+mn-cs"/>
              </a:rPr>
              <a:t>中国特色社会主义进入</a:t>
            </a:r>
            <a:r>
              <a:rPr lang="zh-CN" altLang="en-US" sz="5400"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reflection blurRad="6350" stA="55000" endA="300" endPos="45500" dir="5400000" sy="-100000" algn="bl" rotWithShape="0"/>
                </a:effectLst>
                <a:latin typeface="微软雅黑" pitchFamily="34" charset="-122"/>
                <a:ea typeface="微软雅黑" pitchFamily="34" charset="-122"/>
                <a:cs typeface="+mn-cs"/>
              </a:rPr>
              <a:t>新时代</a:t>
            </a:r>
            <a:endParaRPr lang="en-US" altLang="zh-CN" sz="5400"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reflection blurRad="6350" stA="55000" endA="300" endPos="45500" dir="5400000" sy="-100000" algn="bl" rotWithShape="0"/>
              </a:effectLst>
              <a:latin typeface="微软雅黑" pitchFamily="34" charset="-122"/>
              <a:ea typeface="微软雅黑" pitchFamily="34" charset="-122"/>
              <a:cs typeface="+mn-cs"/>
            </a:endParaRPr>
          </a:p>
          <a:p>
            <a:pPr defTabSz="1218753" fontAlgn="base">
              <a:spcAft>
                <a:spcPct val="0"/>
              </a:spcAft>
              <a:defRPr/>
            </a:pPr>
            <a:endParaRPr lang="zh-CN" altLang="en-US" sz="2000" b="1"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reflection blurRad="6350" stA="55000" endA="300" endPos="45500" dir="5400000" sy="-100000" algn="bl" rotWithShape="0"/>
              </a:effectLst>
              <a:latin typeface="微软雅黑" pitchFamily="34" charset="-122"/>
              <a:ea typeface="微软雅黑" pitchFamily="34" charset="-122"/>
              <a:cs typeface="+mn-cs"/>
            </a:endParaRPr>
          </a:p>
          <a:p>
            <a:pPr defTabSz="1218753" fontAlgn="base">
              <a:spcAft>
                <a:spcPct val="0"/>
              </a:spcAft>
              <a:defRPr/>
            </a:pPr>
            <a:r>
              <a:rPr lang="zh-CN" altLang="en-US" sz="5400" b="1"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reflection blurRad="6350" stA="55000" endA="300" endPos="45500" dir="5400000" sy="-100000" algn="bl" rotWithShape="0"/>
                </a:effectLst>
                <a:latin typeface="微软雅黑" pitchFamily="34" charset="-122"/>
                <a:ea typeface="微软雅黑" pitchFamily="34" charset="-122"/>
                <a:cs typeface="+mn-cs"/>
              </a:rPr>
              <a:t>我国社会主要矛盾变化</a:t>
            </a:r>
          </a:p>
        </p:txBody>
      </p:sp>
    </p:spTree>
    <p:extLst>
      <p:ext uri="{BB962C8B-B14F-4D97-AF65-F5344CB8AC3E}">
        <p14:creationId xmlns:p14="http://schemas.microsoft.com/office/powerpoint/2010/main" val="18595112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2" y="405458"/>
            <a:ext cx="4799975" cy="575867"/>
          </a:xfrm>
        </p:spPr>
        <p:txBody>
          <a:bodyPr>
            <a:noAutofit/>
          </a:bodyPr>
          <a:lstStyle/>
          <a:p>
            <a:pPr defTabSz="1218753" fontAlgn="base">
              <a:spcBef>
                <a:spcPct val="0"/>
              </a:spcBef>
              <a:spcAft>
                <a:spcPct val="0"/>
              </a:spcAft>
              <a:defRPr/>
            </a:pPr>
            <a:r>
              <a:rPr lang="zh-CN" altLang="en-US" sz="3200"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新时代五个定位</a:t>
            </a:r>
            <a:endParaRPr lang="zh-CN" altLang="en-US" sz="3200"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4" name="圆角矩形 13"/>
          <p:cNvSpPr/>
          <p:nvPr/>
        </p:nvSpPr>
        <p:spPr bwMode="auto">
          <a:xfrm>
            <a:off x="1918742" y="3596275"/>
            <a:ext cx="7978474" cy="697615"/>
          </a:xfrm>
          <a:prstGeom prst="roundRect">
            <a:avLst>
              <a:gd name="adj" fmla="val 7848"/>
            </a:avLst>
          </a:prstGeom>
          <a:solidFill>
            <a:sysClr val="window" lastClr="FFFFFF"/>
          </a:solidFill>
          <a:ln w="12700" cap="flat" cmpd="sng" algn="ctr">
            <a:solidFill>
              <a:srgbClr val="C00000"/>
            </a:solidFill>
            <a:prstDash val="solid"/>
          </a:ln>
          <a:effectLst/>
          <a:sp3d prstMaterial="metal">
            <a:bevelT w="38100" h="57150" prst="angle"/>
          </a:sp3d>
        </p:spPr>
        <p:txBody>
          <a:bodyPr wrap="square" anchor="ctr">
            <a:normAutofit/>
          </a:bodyPr>
          <a:lstStyle/>
          <a:p>
            <a:pPr lvl="2"/>
            <a:endParaRPr lang="zh-CN" altLang="en-US" dirty="0">
              <a:solidFill>
                <a:schemeClr val="accent1"/>
              </a:solidFill>
            </a:endParaRPr>
          </a:p>
        </p:txBody>
      </p:sp>
      <p:sp>
        <p:nvSpPr>
          <p:cNvPr id="15" name="矩形 87"/>
          <p:cNvSpPr>
            <a:spLocks noChangeArrowheads="1"/>
          </p:cNvSpPr>
          <p:nvPr/>
        </p:nvSpPr>
        <p:spPr bwMode="auto">
          <a:xfrm>
            <a:off x="1918742" y="3573810"/>
            <a:ext cx="7834458" cy="720215"/>
          </a:xfrm>
          <a:prstGeom prst="rect">
            <a:avLst/>
          </a:prstGeom>
          <a:noFill/>
          <a:ln w="9525">
            <a:noFill/>
            <a:miter lim="800000"/>
            <a:headEnd/>
            <a:tailEnd/>
          </a:ln>
        </p:spPr>
        <p:txBody>
          <a:bodyPr wrap="square" lIns="103651" tIns="51825" rIns="103651" bIns="51825">
            <a:spAutoFit/>
          </a:bodyPr>
          <a:lstStyle/>
          <a:p>
            <a:pPr defTabSz="914400"/>
            <a:r>
              <a:rPr lang="zh-CN" altLang="en-US" sz="20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是全国各族人民团结奋斗、不断创造美好生活、逐步实现全体人民共同富裕的时代</a:t>
            </a:r>
            <a:endParaRPr lang="zh-CN" altLang="en-US" sz="20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16" name="圆角矩形 15"/>
          <p:cNvSpPr/>
          <p:nvPr/>
        </p:nvSpPr>
        <p:spPr bwMode="auto">
          <a:xfrm>
            <a:off x="1873176" y="2588163"/>
            <a:ext cx="7978474" cy="697615"/>
          </a:xfrm>
          <a:prstGeom prst="roundRect">
            <a:avLst>
              <a:gd name="adj" fmla="val 7848"/>
            </a:avLst>
          </a:prstGeom>
          <a:solidFill>
            <a:sysClr val="window" lastClr="FFFFFF"/>
          </a:solidFill>
          <a:ln w="12700" cap="flat" cmpd="sng" algn="ctr">
            <a:solidFill>
              <a:srgbClr val="C00000"/>
            </a:solidFill>
            <a:prstDash val="solid"/>
          </a:ln>
          <a:effectLst/>
          <a:sp3d prstMaterial="metal">
            <a:bevelT w="38100" h="57150" prst="angle"/>
          </a:sp3d>
        </p:spPr>
        <p:txBody>
          <a:bodyPr wrap="square" anchor="ctr">
            <a:normAutofit/>
          </a:bodyPr>
          <a:lstStyle/>
          <a:p>
            <a:pPr lvl="2"/>
            <a:endParaRPr lang="zh-CN" altLang="en-US" dirty="0">
              <a:solidFill>
                <a:schemeClr val="accent1"/>
              </a:solidFill>
            </a:endParaRPr>
          </a:p>
        </p:txBody>
      </p:sp>
      <p:sp>
        <p:nvSpPr>
          <p:cNvPr id="17" name="矩形 87"/>
          <p:cNvSpPr>
            <a:spLocks noChangeArrowheads="1"/>
          </p:cNvSpPr>
          <p:nvPr/>
        </p:nvSpPr>
        <p:spPr bwMode="auto">
          <a:xfrm>
            <a:off x="1903942" y="2709714"/>
            <a:ext cx="8583752" cy="412439"/>
          </a:xfrm>
          <a:prstGeom prst="rect">
            <a:avLst/>
          </a:prstGeom>
          <a:noFill/>
          <a:ln w="9525">
            <a:noFill/>
            <a:miter lim="800000"/>
            <a:headEnd/>
            <a:tailEnd/>
          </a:ln>
        </p:spPr>
        <p:txBody>
          <a:bodyPr wrap="square" lIns="103651" tIns="51825" rIns="103651" bIns="51825">
            <a:spAutoFit/>
          </a:bodyPr>
          <a:lstStyle/>
          <a:p>
            <a:pPr defTabSz="914400"/>
            <a:r>
              <a:rPr lang="zh-CN" altLang="en-US" sz="20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是决胜全面建成小康社会、进而全面建设社会主义现代化强国的时代</a:t>
            </a:r>
            <a:endParaRPr lang="zh-CN" altLang="en-US" sz="20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8" name="圆角矩形 7"/>
          <p:cNvSpPr/>
          <p:nvPr/>
        </p:nvSpPr>
        <p:spPr bwMode="auto">
          <a:xfrm>
            <a:off x="1918742" y="5540491"/>
            <a:ext cx="7978474" cy="697615"/>
          </a:xfrm>
          <a:prstGeom prst="roundRect">
            <a:avLst>
              <a:gd name="adj" fmla="val 7848"/>
            </a:avLst>
          </a:prstGeom>
          <a:solidFill>
            <a:sysClr val="window" lastClr="FFFFFF"/>
          </a:solidFill>
          <a:ln w="12700" cap="flat" cmpd="sng" algn="ctr">
            <a:solidFill>
              <a:srgbClr val="C00000"/>
            </a:solidFill>
            <a:prstDash val="solid"/>
          </a:ln>
          <a:effectLst/>
          <a:sp3d prstMaterial="metal">
            <a:bevelT w="38100" h="57150" prst="angle"/>
          </a:sp3d>
        </p:spPr>
        <p:txBody>
          <a:bodyPr wrap="square" anchor="ctr">
            <a:normAutofit/>
          </a:bodyPr>
          <a:lstStyle/>
          <a:p>
            <a:pPr lvl="2"/>
            <a:endParaRPr lang="zh-CN" altLang="en-US" dirty="0">
              <a:solidFill>
                <a:schemeClr val="accent1"/>
              </a:solidFill>
            </a:endParaRPr>
          </a:p>
        </p:txBody>
      </p:sp>
      <p:sp>
        <p:nvSpPr>
          <p:cNvPr id="9" name="矩形 87"/>
          <p:cNvSpPr>
            <a:spLocks noChangeArrowheads="1"/>
          </p:cNvSpPr>
          <p:nvPr/>
        </p:nvSpPr>
        <p:spPr bwMode="auto">
          <a:xfrm>
            <a:off x="1918742" y="5648395"/>
            <a:ext cx="7773490" cy="412439"/>
          </a:xfrm>
          <a:prstGeom prst="rect">
            <a:avLst/>
          </a:prstGeom>
          <a:noFill/>
          <a:ln w="9525">
            <a:noFill/>
            <a:miter lim="800000"/>
            <a:headEnd/>
            <a:tailEnd/>
          </a:ln>
        </p:spPr>
        <p:txBody>
          <a:bodyPr wrap="square" lIns="103651" tIns="51825" rIns="103651" bIns="51825">
            <a:spAutoFit/>
          </a:bodyPr>
          <a:lstStyle/>
          <a:p>
            <a:pPr defTabSz="914400"/>
            <a:r>
              <a:rPr lang="zh-CN" altLang="en-US" sz="20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是我国日益走近世界舞台中央、不断为人类作出巨大贡献的时代</a:t>
            </a:r>
            <a:endParaRPr lang="zh-CN" altLang="en-US" sz="20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10" name="圆角矩形 9"/>
          <p:cNvSpPr/>
          <p:nvPr/>
        </p:nvSpPr>
        <p:spPr bwMode="auto">
          <a:xfrm>
            <a:off x="1918742" y="4581922"/>
            <a:ext cx="7978474" cy="697615"/>
          </a:xfrm>
          <a:prstGeom prst="roundRect">
            <a:avLst>
              <a:gd name="adj" fmla="val 7848"/>
            </a:avLst>
          </a:prstGeom>
          <a:solidFill>
            <a:sysClr val="window" lastClr="FFFFFF"/>
          </a:solidFill>
          <a:ln w="12700" cap="flat" cmpd="sng" algn="ctr">
            <a:solidFill>
              <a:srgbClr val="C00000"/>
            </a:solidFill>
            <a:prstDash val="solid"/>
          </a:ln>
          <a:effectLst/>
          <a:sp3d prstMaterial="metal">
            <a:bevelT w="38100" h="57150" prst="angle"/>
          </a:sp3d>
        </p:spPr>
        <p:txBody>
          <a:bodyPr wrap="square" anchor="ctr">
            <a:normAutofit/>
          </a:bodyPr>
          <a:lstStyle/>
          <a:p>
            <a:pPr lvl="2"/>
            <a:endParaRPr lang="zh-CN" altLang="en-US" dirty="0">
              <a:solidFill>
                <a:schemeClr val="accent1"/>
              </a:solidFill>
            </a:endParaRPr>
          </a:p>
        </p:txBody>
      </p:sp>
      <p:sp>
        <p:nvSpPr>
          <p:cNvPr id="12" name="矩形 87"/>
          <p:cNvSpPr>
            <a:spLocks noChangeArrowheads="1"/>
          </p:cNvSpPr>
          <p:nvPr/>
        </p:nvSpPr>
        <p:spPr bwMode="auto">
          <a:xfrm>
            <a:off x="1918742" y="4725938"/>
            <a:ext cx="8583752" cy="412439"/>
          </a:xfrm>
          <a:prstGeom prst="rect">
            <a:avLst/>
          </a:prstGeom>
          <a:noFill/>
          <a:ln w="9525">
            <a:noFill/>
            <a:miter lim="800000"/>
            <a:headEnd/>
            <a:tailEnd/>
          </a:ln>
        </p:spPr>
        <p:txBody>
          <a:bodyPr wrap="square" lIns="103651" tIns="51825" rIns="103651" bIns="51825">
            <a:spAutoFit/>
          </a:bodyPr>
          <a:lstStyle/>
          <a:p>
            <a:pPr defTabSz="914400"/>
            <a:r>
              <a:rPr lang="zh-CN" altLang="en-US" sz="20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是全体中华儿女勠力</a:t>
            </a:r>
            <a:r>
              <a:rPr lang="zh-CN" altLang="en-US" sz="20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同心、奋力实现中华民族伟大复兴中国梦的时代</a:t>
            </a:r>
            <a:endParaRPr lang="zh-CN" altLang="en-US" sz="20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13" name="圆角矩形 12"/>
          <p:cNvSpPr/>
          <p:nvPr/>
        </p:nvSpPr>
        <p:spPr bwMode="auto">
          <a:xfrm>
            <a:off x="1846734" y="1638412"/>
            <a:ext cx="7978474" cy="697615"/>
          </a:xfrm>
          <a:prstGeom prst="roundRect">
            <a:avLst>
              <a:gd name="adj" fmla="val 7848"/>
            </a:avLst>
          </a:prstGeom>
          <a:solidFill>
            <a:sysClr val="window" lastClr="FFFFFF"/>
          </a:solidFill>
          <a:ln w="12700" cap="flat" cmpd="sng" algn="ctr">
            <a:solidFill>
              <a:srgbClr val="C00000"/>
            </a:solidFill>
            <a:prstDash val="solid"/>
          </a:ln>
          <a:effectLst/>
          <a:sp3d prstMaterial="metal">
            <a:bevelT w="38100" h="57150" prst="angle"/>
          </a:sp3d>
        </p:spPr>
        <p:txBody>
          <a:bodyPr wrap="square" anchor="ctr">
            <a:normAutofit/>
          </a:bodyPr>
          <a:lstStyle/>
          <a:p>
            <a:pPr lvl="2"/>
            <a:endParaRPr lang="zh-CN" altLang="en-US" dirty="0">
              <a:solidFill>
                <a:schemeClr val="accent1"/>
              </a:solidFill>
            </a:endParaRPr>
          </a:p>
        </p:txBody>
      </p:sp>
      <p:sp>
        <p:nvSpPr>
          <p:cNvPr id="18" name="矩形 87"/>
          <p:cNvSpPr>
            <a:spLocks noChangeArrowheads="1"/>
          </p:cNvSpPr>
          <p:nvPr/>
        </p:nvSpPr>
        <p:spPr bwMode="auto">
          <a:xfrm>
            <a:off x="1846734" y="1629594"/>
            <a:ext cx="7848872" cy="720215"/>
          </a:xfrm>
          <a:prstGeom prst="rect">
            <a:avLst/>
          </a:prstGeom>
          <a:noFill/>
          <a:ln w="9525">
            <a:noFill/>
            <a:miter lim="800000"/>
            <a:headEnd/>
            <a:tailEnd/>
          </a:ln>
        </p:spPr>
        <p:txBody>
          <a:bodyPr wrap="square" lIns="103651" tIns="51825" rIns="103651" bIns="51825">
            <a:spAutoFit/>
          </a:bodyPr>
          <a:lstStyle/>
          <a:p>
            <a:pPr defTabSz="914400"/>
            <a:r>
              <a:rPr lang="zh-CN" altLang="en-US" sz="2000" b="1" kern="0" dirty="0" smtClea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rPr>
              <a:t>是承前启后、继往开来、在新的历史条件下继续夺取中国特色社会主义伟大胜利的时代</a:t>
            </a:r>
            <a:endParaRPr lang="zh-CN" altLang="en-US" sz="2000" b="1" kern="0" dirty="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14310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p:bldP spid="8" grpId="0" animBg="1"/>
      <p:bldP spid="9" grpId="0"/>
      <p:bldP spid="10" grpId="0" animBg="1"/>
      <p:bldP spid="12" grpId="0"/>
      <p:bldP spid="13"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2496820" y="2777067"/>
            <a:ext cx="7365826" cy="1600378"/>
          </a:xfrm>
          <a:prstGeom prst="rect">
            <a:avLst/>
          </a:prstGeom>
          <a:noFill/>
        </p:spPr>
        <p:txBody>
          <a:bodyPr wrap="square" lIns="121861" tIns="60930" rIns="121861" bIns="60930">
            <a:spAutoFit/>
          </a:bodyPr>
          <a:lstStyle/>
          <a:p>
            <a:pPr indent="457200" defTabSz="1218753" fontAlgn="base">
              <a:lnSpc>
                <a:spcPct val="200000"/>
              </a:lnSpc>
              <a:spcBef>
                <a:spcPct val="0"/>
              </a:spcBef>
              <a:spcAft>
                <a:spcPct val="0"/>
              </a:spcAft>
              <a:defRPr/>
            </a:pPr>
            <a:r>
              <a:rPr lang="zh-CN" altLang="en-US" b="1" dirty="0" smtClean="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rPr>
              <a:t> 我国社会主要矛盾已经转为人民日益增长的美好  生活需要和不平衡不充分的发展之间的矛盾。</a:t>
            </a:r>
            <a:endParaRPr lang="zh-CN" altLang="en-US" b="1" dirty="0">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10" name="Picture 272" descr="红旗底条"/>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7000"/>
                    </a14:imgEffect>
                  </a14:imgLayer>
                </a14:imgProps>
              </a:ext>
              <a:ext uri="{28A0092B-C50C-407E-A947-70E740481C1C}">
                <a14:useLocalDpi xmlns:a14="http://schemas.microsoft.com/office/drawing/2010/main"/>
              </a:ext>
            </a:extLst>
          </a:blip>
          <a:srcRect/>
          <a:stretch>
            <a:fillRect/>
          </a:stretch>
        </p:blipFill>
        <p:spPr bwMode="auto">
          <a:xfrm>
            <a:off x="-61915" y="5512575"/>
            <a:ext cx="13472475" cy="134701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2422798" y="961490"/>
            <a:ext cx="6625987" cy="1671561"/>
            <a:chOff x="3322420" y="636852"/>
            <a:chExt cx="5423316" cy="1368159"/>
          </a:xfrm>
        </p:grpSpPr>
        <p:grpSp>
          <p:nvGrpSpPr>
            <p:cNvPr id="15" name="组合 14"/>
            <p:cNvGrpSpPr/>
            <p:nvPr/>
          </p:nvGrpSpPr>
          <p:grpSpPr>
            <a:xfrm>
              <a:off x="4006974" y="988720"/>
              <a:ext cx="4738762" cy="664424"/>
              <a:chOff x="467545" y="1895344"/>
              <a:chExt cx="4335501" cy="469674"/>
            </a:xfrm>
          </p:grpSpPr>
          <p:pic>
            <p:nvPicPr>
              <p:cNvPr id="16" name="图片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467545" y="1895344"/>
                <a:ext cx="4335501" cy="469674"/>
              </a:xfrm>
              <a:prstGeom prst="rect">
                <a:avLst/>
              </a:prstGeom>
              <a:effectLst>
                <a:outerShdw blurRad="50800" dist="38100" dir="2700000" algn="tl" rotWithShape="0">
                  <a:prstClr val="black">
                    <a:alpha val="40000"/>
                  </a:prstClr>
                </a:outerShdw>
                <a:reflection blurRad="6350" stA="77000" endPos="42000" dir="5400000" sy="-100000" algn="bl" rotWithShape="0"/>
              </a:effectLst>
            </p:spPr>
          </p:pic>
          <p:sp>
            <p:nvSpPr>
              <p:cNvPr id="17" name="矩形 16"/>
              <p:cNvSpPr/>
              <p:nvPr/>
            </p:nvSpPr>
            <p:spPr>
              <a:xfrm>
                <a:off x="785978" y="1975419"/>
                <a:ext cx="3700261" cy="302726"/>
              </a:xfrm>
              <a:prstGeom prst="rect">
                <a:avLst/>
              </a:prstGeom>
            </p:spPr>
            <p:txBody>
              <a:bodyPr wrap="square">
                <a:spAutoFit/>
              </a:bodyPr>
              <a:lstStyle/>
              <a:p>
                <a:pPr algn="ctr" defTabSz="1218753">
                  <a:defRPr/>
                </a:pPr>
                <a:r>
                  <a:rPr lang="zh-CN" altLang="en-US" sz="2800" b="1" dirty="0" smtClean="0">
                    <a:gradFill>
                      <a:gsLst>
                        <a:gs pos="0">
                          <a:srgbClr val="FFFF00"/>
                        </a:gs>
                        <a:gs pos="50000">
                          <a:srgbClr val="FAD694"/>
                        </a:gs>
                        <a:gs pos="100000">
                          <a:schemeClr val="accent1">
                            <a:tint val="23500"/>
                            <a:satMod val="160000"/>
                          </a:schemeClr>
                        </a:gs>
                      </a:gsLst>
                      <a:lin ang="16200000" scaled="0"/>
                    </a:gradFill>
                    <a:effectLst>
                      <a:outerShdw blurRad="50800" dist="38100" dir="5400000" algn="t" rotWithShape="0">
                        <a:prstClr val="black">
                          <a:alpha val="40000"/>
                        </a:prstClr>
                      </a:outerShdw>
                    </a:effectLst>
                    <a:latin typeface="微软雅黑" pitchFamily="34" charset="-122"/>
                    <a:ea typeface="微软雅黑" pitchFamily="34" charset="-122"/>
                  </a:rPr>
                  <a:t>主要矛盾</a:t>
                </a:r>
                <a:endParaRPr lang="zh-CN" altLang="en-US" sz="2800" b="1" dirty="0">
                  <a:gradFill>
                    <a:gsLst>
                      <a:gs pos="0">
                        <a:srgbClr val="FFFF00"/>
                      </a:gs>
                      <a:gs pos="50000">
                        <a:srgbClr val="FAD694"/>
                      </a:gs>
                      <a:gs pos="100000">
                        <a:schemeClr val="accent1">
                          <a:tint val="23500"/>
                          <a:satMod val="160000"/>
                        </a:schemeClr>
                      </a:gs>
                    </a:gsLst>
                    <a:lin ang="16200000" scaled="0"/>
                  </a:gradFill>
                  <a:effectLst>
                    <a:outerShdw blurRad="50800" dist="38100" dir="5400000" algn="t" rotWithShape="0">
                      <a:prstClr val="black">
                        <a:alpha val="40000"/>
                      </a:prstClr>
                    </a:outerShdw>
                  </a:effectLst>
                  <a:latin typeface="微软雅黑" pitchFamily="34" charset="-122"/>
                  <a:ea typeface="微软雅黑" pitchFamily="34" charset="-122"/>
                </a:endParaRPr>
              </a:p>
            </p:txBody>
          </p:sp>
        </p:grpSp>
        <p:pic>
          <p:nvPicPr>
            <p:cNvPr id="13" name="Picture 2" descr="F:\桌面\党政机关\素材\党徽\Nipic_20180988_20150909113802527000.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22420" y="636852"/>
              <a:ext cx="1605632" cy="136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370725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C59778E3-0D3A-424A-88B7-959005D03E54"/>
  <p:tag name="ISPRING_ULTRA_SCORM_SLIDE_COUNT" val="7"/>
  <p:tag name="ISPRING_SCORM_RATE_SLIDES" val="1"/>
  <p:tag name="ISPRINGONLINEFOLDERID" val="0"/>
  <p:tag name="ISPRINGONLINEFOLDERPATH" val="Content List"/>
  <p:tag name="ISPRINGCLOUDFOLDERID" val="0"/>
  <p:tag name="ISPRINGCLOUDFOLDERPATH" val="Repository"/>
  <p:tag name="ISPRING_OUTPUT_FOLDER" val="C:\Users\abc\Desktop"/>
  <p:tag name="ISPRING_SCORM_ENDPOINT" val="&lt;endpoint&gt;&lt;enable&gt;0&lt;/enable&gt;&lt;lrs&gt;http://&lt;/lrs&gt;&lt;auth&gt;0&lt;/auth&gt;&lt;login&gt;&lt;/login&gt;&lt;password&gt;&lt;/password&gt;&lt;key&gt;&lt;/key&gt;&lt;name&gt;&lt;/name&gt;&lt;email&gt;&lt;/email&gt;&lt;/endpoint&gt;&#10;"/>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CaVlhIFQ6tKGQEAAAHEQAAHQAAAHVuaXZlcnNhbC9jb21tb25fbWVzc2FnZXMubG5nrVhtb9s2EP5eoP+BEFBgA7a0HdCiGBIHtMTYRGTJleg42QsERmJsIpSY6cVt9mm/Zj9sv2RHyk7ivkBSEsA2TMr33PHunrujD48/5wptRFlJXRw5bw/eOEgUqc5ksTpyFuzk5w8OqmpeZFzpQhw5hXbQ8ejli0PFi1XDVwK+v3yB0GEuqgqW1cis7tdIZkfOfJy44WyOg4vEDydhMqYTZ+Tq/IYXt8jXK/1H+cMv7z98fvvu/Y+Hr7eSfYDiGfb9fShkkd696QEUsCj0E0AjfhKQc+aMzOcwuXDBfBoQZ7T9Mkx6HpEzZ2Q+O+UWUUQClsQ+9UhC4yQImfWFTxjxnNGFbtCabwSqNdpI8QnVawGRrGUpUKVkZh+kGjaKRnQp88IZpkESkZhF1GU0DJxRrMvy9icLy5t6rUtQV6FMVvxSiczqhJyxz29KUYFqXkNOIXjVawm/1DmXxUGn6ggvaTBJWBj6cUICb7fjjEiRIa/kRs1AlAjHJAKAkleifIRsYrPMiiOs1DCEKZ1MfXgzY8JUrtYK3vVQO+YEYjAXRZcU5AiJILvieBlGnnEaqEIc3fCq+qTLbC8/HgaqC5gGbggp6LIH4Mxg7IAhxhIqR1mKtO4Cm5E4xhOSjMNzSGTgXThEIjwFup0OkbggMVCExF0yAT6jE2wS3lBsl/87fqXcpLO6RTxNQc64byN1U8GOcSmwwDKtOhimJiYfFxA2iv3v0LhFBe/a1UpuBNhRZqLsVASVxSWeyaKPC/pbcoKpT7wE0soLlwmzJc9ozPktKnSNeLbhRSrQpUh5A7l+C88ymdlnJs5W/1+N/BvxeltVXm0LUuCR81dD7dmrYd8wq6nAproW+U3dpdo4bGv+Y6wwOf1dE/oc/XH6Y5cEOKLh80Smknmj2qr75PjcWTY0Rp1GPNFT/aP13JbEbW0dUyhYY6n7SxDopqZ/QANU/aVocAKK5m2JhhpOi6sBOoNwCxBo9FiMM3DVngln4MIB8ksyjimD2WgpLitZd44dlo1tgL4d2hTmPCVqcU/GS3GlYcJRgm/a6QO6kI10Z0AfDDd7rYJR5oPJAQCu2uQBSCVzsD/rgbmYkZ0H2gK/d5KlblRmyavktS3y4NsmF1+PTVelzu2u4tUuedsmc/wUK9rDRa3S+YD2f8e/3vF5QL/HRykmOHKniYsDl5hB33BV9RQCChhX+CxOfDw24sCFnNfpGprplW6KrCdQO6t75AQD2PbMseBluv7vn397YnxhSbuLtru/DgIBYpsqSO7Afg90Lao/u0AYHu/L2UUfqe3dZifX86rDKGThs9wheNtacp3D1kG3XkjybdAwY9idzoAHsU173ZQwug1BmOHoFGqZncKd0YyX11AImdZqEIp1tUnAepj2++tlUytZiCGyT2sl5sCMzhPsefauDeRTMr1ue2YGN4p0e+lWcOnuC+ZOcQB19gs8kcl6IKBtTbsqBERv1/c033zdqe5Wlf3L4vD1g38w/gdQSwMEFAACAAgAmlZY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aVlh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pWWE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pWWE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pWWE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pWWE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mlZYSCXQL73DCAAADz4AACkAAAB1bml2ZXJzYWwvc2tpbl9jdXN0b21pemF0aW9uX3NldHRpbmdzLnhtbO0ba2+ryPX7/RUjVyttpSp+4FcqX1cYxgm6DvYaktzbqrKwmcQowHhh7Hu98of9NfvD+kt6ZoAYHNuBJFXVCpNE4cx5zXnN4yS98MnxlXXIqOf8ZjGH+gZhzPEfw/4nhHoL6tJgEpCQsLC6h9w7vk2/a/4D5TCAhszybSuwFT4a9mtoKD6o25G7ahfemoNmA3WauIG7SMUtBcYuJfVSUmBMbdSVXvWARcQ3IAvis+Nce9XM6EsCzQ9JwDTfJj/6UhY7PZSdwVVg2Q7ghf12kz+7ROpObfIHNeutTgvvGrIkSW2ktNS6Wtt1OpcduY5wrdmqSbtBtyE1JFRvteqX7V2902hJ8Da8bAOXJr5so2an2WyouwZuADWS5YHaUHYd6bJel0Ea7l4qu+Fw0KnVUL1el5rqrtWWhoMaAmwJeMhSlxtQUqWB1N7JA7neldBQGQ6GzR1WcVtpoW4Dt2u1XXMwkGq1vXH3s0ubaw/NPZ3EnK8wPOqCo6M8tqpHgqu3WAcBIJvEW7kWI8i3PPK5ImLSZyJi0c8Lutr+uRIHqAjmBD3RKwuNgADmzPqGA1CCFLoOQhIz61XFUIInFEtnRhqOHPtzZb5mjPoXC+oz0OvCp4FnuZX+n6LgiaeWh5JuSFCE7sFakL24jvjkJYtlQUDDc45oQb2V5W9H9JFezK3F02NA176dS83ldkUC1/GfALt22VHwWUGuEzKNES+jH+7yJz/ZCoIjJFy9NuZPLkrXmhM3kVgTnwJ0e5GvW+SAdOOEDhOkcp0/50hX1iPJOqAr8+c8jQ9Ssl7r8Od1IkZ+MECXeP43zqK71pYEWSFRvTxLRVfrVdF4WgX0kRs7S/e6o5/pXArlx3/kGtb4k4uIT5ALzOWl2Gxi/uoBYvx6WEt6HkgB56aLSwwSLCeDmTK+mcj6t9lofDWeDbSrSl+JshLxtPy50e7+qLfaULliupycjBt5NMryQoJZq5aPl25Ox6MZMMSjmY6/mpU+/1mYdHxrjjQdV/rxL4UZTKb4rtLnP/OQ3k6nWDdnxkhT8UwzZvrYFHYZYROrlf43ukZLa0MQo2jjkO+ILQmC8uwEBIWuY4sBXrIdf01yyFPHN7Kmz6bYMKeaYmpjvdI3aBBs/yI4W2u2hOBZWiGyndCau8QWYiFExPgqvdzBF1s6gEk9y/Ev8kifyveafjUzx+ORMcO6mkAqfezbSA0sLqk4o6ls4CnwCCxYyN9GPhPRJzgg2XULM7nWrq5H8G1yRa6dx6UL3+wN2kwwuGRC/ByEEDh4ClFnGPfjqcptCAKRhVZWGH6ngZ0JmrTrcvDWdGUMoamYKf4mZ5PwBsc7/gJChyxYDn432DDkKzwbjL9CjENujgsSjb9ASn4pSPQNG5BD2MhBpst32pXMM4KnYZIgSQ4uLB7v7hZZiwXQcWtuHLoOAcItDGkisjG8KCzJwL/cgiM1eXQi2yPGYGzx9uhsCKgS2LDM5ZAFZUjBKo+uX261v8+GsjbC6gzCTR3fz0xRJblQz9oinzJk2RvLXxA0JwtrDZmwhTHbscUY97xQ4de18xuyWFx/fopLl67irz+9QaVMwTuiGWyYQRhsU1bsNencbPEM3qgIj/WTWuQxwJtVMBSsy1Nt/DEuCh1v7UZV+iMc9axcUWe9qsf77ZXfbf8BZYyoBA80qGgDhxYiwrAS8yUHFk+3EKGmD0FcfPKEgs+PqIUY6OOYh07RO9jcgeUyityBRYuxuMcDQzNhs3VP5vz0kYNY5GrkteP+5mdEl8AJ/TlV5+SBwn7JJdYm2sjA2iXcn8fLqa1SZmkxNXMEiuvA8zEKKuDqOh4/Q+Vje3uDE1NEq0FmPvd07doiu13nSawIYOe1R17uwx4C6gmoa4VJXEeL0t/eqUg0xWkkd1JsA/GcoLl9lcrPd3nMwPJUuZ4psq5gfqLg+ezmp4Ps4DYZmcZsJA84B0gTz2KLJazCD/ycl59XdCJQ8VAGfvHkDWIFi+W/fv8jP5sDfSIoiqF/LcoHkp9XTfzM7x86ZST8Zw4+pjzIkoqXnITxgSohzX++MjUI0A85sljRsuRRj19x5RINKRC7UTZNWbm+gSwxRFLQdQB7wYJMbuTpFyh8Yq9f6d9YwRMUTpNStygjYXkem6ywDvsj7pq5jk8Kkr97JeKTN7XJTFZVcfaHHHWdxVO0/NpwgImv+ZBLH4vwU65lHarzAUtiO6w4T7G4JVULSkL0vi8Im6Nr3TNgf6HiWlDDWeZ+xmcBdSf8ZuvlVS4g8Is4COM+C/iRPnlLY4RL+j32XYyVhhxiTkCFCd8r9h8sN4yR98BD9CnPHTuNG0MOEe+oC+uCEk0njZ8dOCRTlIG4+k1TPMNe6A7nrHhoP9EU8BBfJz/YC/wU8BDf4IvKGA52L3U6HEqTJvdxAytIw1POixkd8R4gEV/UqVjF5C2Lw1UY8YvZMDWTGJDF9KhN+mJ1NB2PxAnNYWmNqydU7vnPG5gbTjPfinmHvPGQGdgHcPV8BPeYw1xyOrzFPCAJ07YW758KmbEXNRAOjRFBEduuyOcKHEWsxZLX+rCCYh6fK9ycUZPmFN0qqWi8oKUohTbnST1R0UVBLyTS53W8mCga5ft5ol71hZ161XMe6sVsTzvQX3tzEmCIAQfqXOyhLDCNvkwuw+7EnvSA7sRomgFbAm8fTklJJqQAmcASG6skW6KX9DjsLpnjkg1xY5wUIGWc8/PvhZAd54NbZiPywNLhHUMKZ0Fc7PaxmC2CKfhJKnEmyxT+7EjBpGPWPBSzP1KtkvUnJezIkpQUah7v6RpN2YHbq0dkAe4p8/eq6ZUWitSRTuvZ9uuRVm7ZfS27r2X3tey+/s90Xz+V7dey/Vq2X8v2a9l+LduvZfu1bL+W7dey/Vq2X8v2a9l+LduvZfu1bL+W7dcPbr+ev+w+6L+mbu8/uv26Z112X8/4rmy+ls3XsvlaNl//b5uvZ/8c6L/Xez2EASnwO/k/3/8GUEsDBBQAAgAIAJtWWEhKcspIcQ0AACciAAAXAAAAdW5pdmVyc2FsL3VuaXZlcnNhbC5wbmftmmlUU1m2gK/lBOKA7SvRYmq1BasEGSIEJCSFMmgVgjUIMhhAJkVICAhIgGBBtYgDKeEJwQBZVXZj1wtzMCGBEBVlMAkpmgpTAkEZIoQQwyUJgQQ6gapavVb/659v5ccdzvnuOXfvs8/eZ9+7TuGFAL9dOz7ZAQDArnNnvb8GgC3+ALAZY7RNV7N62s5Pd9mU+rXfaaCu12JGV9gS73XeCwAa8SaaqK26snHy2ZBUANjdoT82daH/EQMAh9rOeXt9exMpHT1/zy5j9NZbsFwD4ABangnmyHDh+y+2bvU5+pcTf9lx+oLR7Gc/3Xlncydy/2dfmR4+ZOrt79p3K7LpXqfZtBwK/1giVPO+5FWc610M32rm+ZT8f61kRlbA4OhFF1VAegcR3Z65MEuur2rTLLCfIrPlPjp5bj1pVuCvHer3VnYIXkzyclfBlDh9dWvkSLdrxbaSwYjcHPdDuprnl50fTJ4ktCkGwtjGujIw/9O1o6ppt0r+2fXnr4b2MEVrqyr2Qz3M6GsuziLvXb8tj/xIdzHN07f63MhGX3eIoD9/bwAGYAAGYAAGYAAGYAAGYAAGYAAGYAAGYAAGYAD/v8ErJksrRdvqbzX4/7bb4B026DZ5Zw+EB0tdmCwJrIIph6JtSWpOvNUpsGVazp2o6GoN3a3/a1mqVc4lhC1QCV0I3OITa8tmrkd/L0ygIQva7afloknXtRcvJp8NIj3UL83aG7Ib9pAz28CWYPZmAHg++uHN8XpYc8RyRFci2NtUW5qJrqYnCcAyJ95MbOnahe3bS56ScFg1YJ2ub5J6GaF5uyewtpMvhqvoJWUROLXl4NpsMOuUuhPajpn1EKl7PTpTU5E33/6VNqgNzF3uX+mUksrKUQgUuoqSxGBpphxUDwR1rDkQO3B90kvY5dPvubo0IT4hTpN+uZq/FPgGGQMAFlfavRGdl5rUShqLGT7PLI9zkTkRxEov2TFMsiO91iXBSpWQWRftChOp2lWVqO/rOgeP4GELRRIbKkdBwcDhH77bU4FMP4XqrFkxPkrpRah7Atstz9t8kch7vfRLAfxG3Nxj9XTKdOUMFQMyCEZOE1SSCqyrQR7Z8w7eS0SVpqFykWwIDiHKT+nPquYmCe7tBG5ROGaJgTD5qwXKpFOI/cpYQlW0M0+er3FWjEc2YS/QXutkSnB1jO9IOxG/+YYLdywxsd41Lh6fp/WdFQ7EovASoqIdv4eS8dq7WE3/KurdECwYBL3rpO6CPLbraJsV1bPI5vM51bbMtRUR6/4JIgV5JJiJD7ktFYPVxNgxJA/6sf/YA89+VIKDMwCgWMPHMxUHF4ZqSnPQLrzGcjH22VzwIUJ4X/r7l7GbuxKTZVAs78qekgwezDZn3saOE3tmQNMm1Tp9FW2yf58V9VqnEks40Mf0mRaJPWnxTN86rDUItgU4PEaZ2K5IrJozonnNxCG96gJ0b1Ljsubm/SA2i/ZYPMRJf5F/ilQYmXJe0ClJEI5l57PWbufGuv6TxjzQkkkWo0xsHmwHU590DFWLEmn0x6s//RmjMzhDhRmeOYHNHmzEIsa+5+dsBpIzuG8PdmWPFYfW5jP5sK6ru7kh9ms/bim5PuKKDJ5QMl4woOY9EKRdZkZtVavKmVCDyjWyKaMx0LqpXxcN75l5k2A5VzvtHgQ+LQmWjJvm9bgkmdeTMUR3zruaazalHPqRIHHdeBw3ymXl7DNEQU84yzIdohQ7DhNnaGdCO9NxD+mo1lpuptjRXeaSMrrSMndD75Zdk3RxVRguDhZHVjToVCZ4rmlAtiI5RBbiOJM8jBlsDK2SMPwdyw+kDJCuVz74II0hElHdKZA4z0C3oSpi5gnqMWevK1VlxqFhv4589CYcFRWF4Al74d7+fxvi9V9tzOi7PvmZyqmefcaK3bHfH6ekkOzrEbKMl7Ptm4CWLNRy/Ul4TZDkis60Tq3zEf3/4193zRVO29VHWUy+w00/FnD5RhbMjVIn/qGscWtxktD7bpJwjt94mYWYkez/hjqj5I3uh04v02EOvhywnYELV8CnXWlGqeVdKchmeh1/RW4HfinF52omymVaSp01eWUbMD5P7yWZVjnMz7aKtPOCCXEqiBMG4hZKStA4kGgbsTIyeKKtUq6V5a5JBQSdy9yn1x6ElllmPOQzhsK4qQ8z7Sj3VyTULje201rVFCG3nrMUkguCOM8i+igdR92kBH+9OPB6+pQYstf/ljkNi6jjOLyEirLBNZFapmE2sMJDRqEAkMGuaL2iCJE39X5CvepICuF9gsyWvzZBx7dbVMgF4rF5Y/ApQjuzuGzva3HlGVwZBIbHmCv7rhzuXGVITXh8xwlbG64ju81e9qrkIFWBGXNUQfvD+Rd58YcJABSlwAkroDcY2qk362PtgcTO/H1K/OoMpyHpFd74qE6ByCbRHVKLfFlST0Ky/lp0UEn7Rh/VA58Oy5hOYK9jXwxCGls70KOLAfcSO+xE6aMhL2LMWU1cCNuzL8bEd9cZwbInevTy6zbXIMkkLM84eSJI1sXN7HDFpdGb1idv0XZ5MCbufecydbBL07bDZsKMtfR6RhHmTXjb9mA1qf5ejsXwO87shUr2pdoSnWuYDe8ROEccJdxP8kT1Z1gWEXfYgCM6BBrZPH8QxrSGincJlvi/qxRE2rvHpSNxiHd7Zeh099xepwmV+SLlBeIUN92DHGVtTGV+TQVJiV4/FsyEDyRU6jyI3r2TUgMOxanj8D9Q8s4V+OLt/8RtEEXHyqrzejbeI17qsF5NXqhF50gWtzZCB7ktfNhzj9oxPBG8naSZTYlNEwGA0JLMu1Nw6vpQwCVG0i/oxujbxsapq8XDSKGoNxxhvpq1wvSj/uJcBpHtTO1+47p6gZzWpPOvwxDOxFhpVilYE9kU0evEfsaq1f7opgvBqCMEjV8Bu6i1iL9Q47+z3ExiC5cXltRnTx23jVhbHpSB75/gq7Lnoq09Kn3dvrv3H+LgPZVDC6nvDsUNyaKafL7jUr1Y0k+bXud3fnfwxMh7EWlnmofF09xz06a/C5LIbqzMiF317KCiqLkycVj5kHPHfqJSjB5OlKi8tpdkJtUM9GRuKVmSRKxhF34OzJk9eZdjorAL9FT8OnMSIuVQGPbjrHV7n3kqiKirmTcHbrVODMeTLuMCYK92ipNqoIT70guPVx9VsBMXZapv3SWOj9ihG2Yujwor0lodhlj8yT+O9/hg3EjOsZHdfiPCbx3LBzsTKiv8HAuH8ycpJO2cc3ENpxnCm6XeWgtlWgdTT7F2rWAELBr70XpkpcHUkyVs3t0yl45Mcwk5sskyANKxf2/cJcvifsGY0q78x6yfLRJ+857b2ugq6XjSVcdhh4m4vO4aUohZNK4qkzpVNdQ8qmwpjHSuL+Qvt9yJbAJfmjhUWCX0H0t5iM+ePGKLWJXjA3GqVhGGrRnfjnDzXLxL4Tq08FemTMmqiZBps8mg2uAJHgO3MQxTD6BjLQvnvulK/AfJ7MQ0KPfvZ8VANkXWiU6/0WSXarP3mVIlNELyRbKiUW8NsIUBn/6lgo4TeMR0otkXINyaEjW9YDyRBhHwBWmCZSYKNsK5HoXcR1Zg9r6IiQ/QRRe7a6bltqoyXbrxs5o+oc86SNnyexHhqB/AD2E+H83TsCyLKwocjKf5mhhRTMaItQGX1uMO70sHZrOm7ebcRuBtzFpVi8sk75zHKJELyEv2vLEunbr9aJrKKWbHJWiDmKE9ScniFejSogz/LmnDji1CtALn/mpWe3NfkGqXLsFa5EB4dgiIFYWP1QdIThVueWYK22L3Ikb80M+K7vD9ff425fsb1rqhK+uXfwjb+odwbcYbERn7rtC2lGSO5/++zgVj6rDHen0dh/f6z1df/PM4jqxiH9LNNmLDxqI4iMyShooh9KQgSaReB+zUo+DS9ZWxd/aHCvf4c9CGLKt9BZNCFPnz59ogWdmZNvO1c9ycDfsk9Ub920J/wFMlTGVPIf43sgmSa3Uz7Z+DpDWNGI0O5/EsEbY5lQiHNpGRWHnpd7GLLMOZttZ/k1iRjIDnciwUjofvDGK361MGWLc0Lz+/J2m0csZZBNc5Lgs+6pZoSu/2Qyz3lchyZFnsBxgrFEvNRY/t3d4i0gf4Kd0kgjKPTwqVwi59XIvkPNxE5hV3XekdbgzdyAsbCeKbz4TBafq8MHa+6dEMqJOw5wkezth55Phvvpg7feAlcSkwAQV6WegFw3gowfLwOKKKoGqmFzp8tWe3DU3uk959N0vBDw7kxS783SHn2sGzrv/u0LpU28oK9BE4+ZawUaDV9ZOPYxkbTSeq2z9tNw5WKzM/6q7gxez2IbA7i+txCvLTgs84bo1bAGBc2XJeQCnDvHeVXY5YPRP+KUH4MQ++MtczgUfglsW3VdOMg7TH23WvaNFu2afffWDqr/8YOO24SXe+k5WrywfLjvyxR0HncLl2fvrvBKFP/xfz2hXRGrJoi771vepHQg81L9JhvZO1+cvOHdccy9/qbZZy+o9dEG2W/nFLg6zVtIWBMLR9vL4jN9/+09WFGrSbuxpR3s5hfrLLS7/zAzjnE+Bddzoy719QSwMEFAACAAgAm1ZYSJXukX5LAAAAawAAABsAAAB1bml2ZXJzYWwvdW5pdmVyc2FsLnBuZy54bWyzsa/IzVEoSy0qzszPs1Uy1DNQsrfj5bIpKEoty0wtV6gAigEFIUBJoRLINUJwyzNTSjKAQgbmZgjBjNTM9IwSWyULA3O4oD7QTABQSwECAAAUAAIACABDlFdHDcAxHsABAADaAwAADwAAAAAAAAABAAAAAAAAAAAAbm9uZS9wbGF5ZXIueG1sUEsBAgAAFAACAAgAmlZYSBUOrShkBAAABxEAAB0AAAAAAAAAAQAAAAAA7QEAAHVuaXZlcnNhbC9jb21tb25fbWVzc2FnZXMubG5nUEsBAgAAFAACAAgAmlZYSAh+CyMpAwAAhgwAACcAAAAAAAAAAQAAAAAAjAYAAHVuaXZlcnNhbC9mbGFzaF9wdWJsaXNoaW5nX3NldHRpbmdzLnhtbFBLAQIAABQAAgAIAJpWWEi1/AlkugIAAFUKAAAhAAAAAAAAAAEAAAAAAPoJAAB1bml2ZXJzYWwvZmxhc2hfc2tpbl9zZXR0aW5ncy54bWxQSwECAAAUAAIACACaVlhIKpYPZ/4CAACXCwAAJgAAAAAAAAABAAAAAADzDAAAdW5pdmVyc2FsL2h0bWxfcHVibGlzaGluZ19zZXR0aW5ncy54bWxQSwECAAAUAAIACACaVlhIaHFSkZoBAAAfBgAAHwAAAAAAAAABAAAAAAA1EAAAdW5pdmVyc2FsL2h0bWxfc2tpbl9zZXR0aW5ncy5qc1BLAQIAABQAAgAIAJpWWEg9PC/RwQAAAOUBAAAaAAAAAAAAAAEAAAAAAAwSAAB1bml2ZXJzYWwvaTE4bl9wcmVzZXRzLnhtbFBLAQIAABQAAgAIAJpWWEizv7NQbQAAAHIAAAAcAAAAAAAAAAEAAAAAAAUTAAB1bml2ZXJzYWwvbG9jYWxfc2V0dGluZ3MueG1sUEsBAgAAFAACAAgARJRXRyO0Tvv7AgAAsAgAABQAAAAAAAAAAQAAAAAArBMAAHVuaXZlcnNhbC9wbGF5ZXIueG1sUEsBAgAAFAACAAgAmlZYSCXQL73DCAAADz4AACkAAAAAAAAAAQAAAAAA2RYAAHVuaXZlcnNhbC9za2luX2N1c3RvbWl6YXRpb25fc2V0dGluZ3MueG1sUEsBAgAAFAACAAgAm1ZYSEpyykhxDQAAJyIAABcAAAAAAAAAAAAAAAAA4x8AAHVuaXZlcnNhbC91bml2ZXJzYWwucG5nUEsBAgAAFAACAAgAm1ZYSJXukX5LAAAAawAAABsAAAAAAAAAAQAAAAAAiS0AAHVuaXZlcnNhbC91bml2ZXJzYWwucG5nLnhtbFBLBQYAAAAADAAMAIYDAAANLgAAAAA="/>
  <p:tag name="ISPRING_PRESENTATION_TITLE" val="1205"/>
</p:tagLst>
</file>

<file path=ppt/theme/theme1.xml><?xml version="1.0" encoding="utf-8"?>
<a:theme xmlns:a="http://schemas.openxmlformats.org/drawingml/2006/main" name="Office 主题">
  <a:themeElements>
    <a:clrScheme name="自定义 31">
      <a:dk1>
        <a:srgbClr val="000000"/>
      </a:dk1>
      <a:lt1>
        <a:srgbClr val="FFFFFF"/>
      </a:lt1>
      <a:dk2>
        <a:srgbClr val="000000"/>
      </a:dk2>
      <a:lt2>
        <a:srgbClr val="FFFFFF"/>
      </a:lt2>
      <a:accent1>
        <a:srgbClr val="9B0D13"/>
      </a:accent1>
      <a:accent2>
        <a:srgbClr val="FFBE00"/>
      </a:accent2>
      <a:accent3>
        <a:srgbClr val="C00000"/>
      </a:accent3>
      <a:accent4>
        <a:srgbClr val="7030A0"/>
      </a:accent4>
      <a:accent5>
        <a:srgbClr val="EEECE1"/>
      </a:accent5>
      <a:accent6>
        <a:srgbClr val="F79646"/>
      </a:accent6>
      <a:hlink>
        <a:srgbClr val="0000FF"/>
      </a:hlink>
      <a:folHlink>
        <a:srgbClr val="800080"/>
      </a:folHlink>
    </a:clrScheme>
    <a:fontScheme name="Temp">
      <a:majorFont>
        <a:latin typeface="Impact"/>
        <a:ea typeface="微软雅黑"/>
        <a:cs typeface=""/>
      </a:majorFont>
      <a:minorFont>
        <a:latin typeface="Impact"/>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9402</TotalTime>
  <Words>3050</Words>
  <Application>Microsoft Office PowerPoint</Application>
  <PresentationFormat>自定义</PresentationFormat>
  <Paragraphs>465</Paragraphs>
  <Slides>47</Slides>
  <Notes>47</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47</vt:i4>
      </vt:variant>
    </vt:vector>
  </HeadingPairs>
  <TitlesOfParts>
    <vt:vector size="60" baseType="lpstr">
      <vt:lpstr>华文行楷</vt:lpstr>
      <vt:lpstr>Impact</vt:lpstr>
      <vt:lpstr>微软雅黑</vt:lpstr>
      <vt:lpstr>DIN Mittelschrift Std</vt:lpstr>
      <vt:lpstr>宋体</vt:lpstr>
      <vt:lpstr>Arial Unicode MS</vt:lpstr>
      <vt:lpstr>黑体</vt:lpstr>
      <vt:lpstr>Lato Light</vt:lpstr>
      <vt:lpstr>Calibri</vt:lpstr>
      <vt:lpstr>造字工房悦黑（非商用）常规体</vt:lpstr>
      <vt:lpstr>Arial</vt:lpstr>
      <vt:lpstr>明兰_UI_TC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1205</dc:title>
  <dc:creator>0</dc:creator>
  <cp:lastModifiedBy>彭俊华</cp:lastModifiedBy>
  <cp:revision>618</cp:revision>
  <dcterms:created xsi:type="dcterms:W3CDTF">2016-02-23T04:18:33Z</dcterms:created>
  <dcterms:modified xsi:type="dcterms:W3CDTF">2017-12-04T01:19:50Z</dcterms:modified>
</cp:coreProperties>
</file>